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1" r:id="rId1"/>
  </p:sldMasterIdLst>
  <p:notesMasterIdLst>
    <p:notesMasterId r:id="rId24"/>
  </p:notesMasterIdLst>
  <p:sldIdLst>
    <p:sldId id="256" r:id="rId2"/>
    <p:sldId id="257" r:id="rId3"/>
    <p:sldId id="258" r:id="rId4"/>
    <p:sldId id="259" r:id="rId5"/>
    <p:sldId id="260" r:id="rId6"/>
    <p:sldId id="277" r:id="rId7"/>
    <p:sldId id="261" r:id="rId8"/>
    <p:sldId id="262" r:id="rId9"/>
    <p:sldId id="263" r:id="rId10"/>
    <p:sldId id="276" r:id="rId11"/>
    <p:sldId id="264" r:id="rId12"/>
    <p:sldId id="265" r:id="rId13"/>
    <p:sldId id="266" r:id="rId14"/>
    <p:sldId id="267" r:id="rId15"/>
    <p:sldId id="268" r:id="rId16"/>
    <p:sldId id="269" r:id="rId17"/>
    <p:sldId id="278" r:id="rId18"/>
    <p:sldId id="270" r:id="rId19"/>
    <p:sldId id="271" r:id="rId20"/>
    <p:sldId id="279"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008"/>
  </p:normalViewPr>
  <p:slideViewPr>
    <p:cSldViewPr snapToGrid="0" snapToObjects="1">
      <p:cViewPr varScale="1">
        <p:scale>
          <a:sx n="94" d="100"/>
          <a:sy n="94" d="100"/>
        </p:scale>
        <p:origin x="12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9A22B-ED24-4103-BA62-798C5BEC4BA1}"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7F942D27-2EBA-419C-A83D-68FA22650FE2}">
      <dgm:prSet/>
      <dgm:spPr/>
      <dgm:t>
        <a:bodyPr anchor="ctr"/>
        <a:lstStyle/>
        <a:p>
          <a:r>
            <a:rPr lang="en-US" dirty="0"/>
            <a:t>Embeddings – Not Trained vs Pre Trained (GloVe)</a:t>
          </a:r>
        </a:p>
      </dgm:t>
    </dgm:pt>
    <dgm:pt modelId="{76FAC71F-1E6D-4F49-8B93-787A76B8D871}" type="parTrans" cxnId="{59243D02-2365-40FE-A0FB-903704501CE8}">
      <dgm:prSet/>
      <dgm:spPr/>
      <dgm:t>
        <a:bodyPr/>
        <a:lstStyle/>
        <a:p>
          <a:endParaRPr lang="en-US"/>
        </a:p>
      </dgm:t>
    </dgm:pt>
    <dgm:pt modelId="{BB628F62-F858-45F0-BBA3-FAABD6012C63}" type="sibTrans" cxnId="{59243D02-2365-40FE-A0FB-903704501CE8}">
      <dgm:prSet/>
      <dgm:spPr/>
      <dgm:t>
        <a:bodyPr/>
        <a:lstStyle/>
        <a:p>
          <a:endParaRPr lang="en-US"/>
        </a:p>
      </dgm:t>
    </dgm:pt>
    <dgm:pt modelId="{3A42E66C-74A4-4EEF-A00C-807AC4CAC13B}">
      <dgm:prSet/>
      <dgm:spPr/>
      <dgm:t>
        <a:bodyPr anchor="ctr"/>
        <a:lstStyle/>
        <a:p>
          <a:r>
            <a:rPr lang="en-US" dirty="0"/>
            <a:t>Batch Size: 50 &amp; 100</a:t>
          </a:r>
        </a:p>
      </dgm:t>
    </dgm:pt>
    <dgm:pt modelId="{75D02FC3-43B4-49BC-9DE3-16141FB516F1}" type="parTrans" cxnId="{EFAB5CF8-1184-44DA-AC97-C52CF2B313A3}">
      <dgm:prSet/>
      <dgm:spPr/>
      <dgm:t>
        <a:bodyPr/>
        <a:lstStyle/>
        <a:p>
          <a:endParaRPr lang="en-US"/>
        </a:p>
      </dgm:t>
    </dgm:pt>
    <dgm:pt modelId="{E8662E54-5256-4F74-926F-C2B9DB992B6F}" type="sibTrans" cxnId="{EFAB5CF8-1184-44DA-AC97-C52CF2B313A3}">
      <dgm:prSet/>
      <dgm:spPr/>
      <dgm:t>
        <a:bodyPr/>
        <a:lstStyle/>
        <a:p>
          <a:endParaRPr lang="en-US"/>
        </a:p>
      </dgm:t>
    </dgm:pt>
    <dgm:pt modelId="{9B8F6F68-8A31-4FA1-A7D5-FA288C8A8F3E}">
      <dgm:prSet/>
      <dgm:spPr/>
      <dgm:t>
        <a:bodyPr anchor="ctr"/>
        <a:lstStyle/>
        <a:p>
          <a:r>
            <a:rPr lang="en-US" dirty="0"/>
            <a:t>LSTM Cells: 25, 50, 75, 100</a:t>
          </a:r>
        </a:p>
      </dgm:t>
    </dgm:pt>
    <dgm:pt modelId="{3AF62683-AAE7-4C83-B840-539234176697}" type="parTrans" cxnId="{CA4B6626-D194-47BC-AF18-3E945A017749}">
      <dgm:prSet/>
      <dgm:spPr/>
      <dgm:t>
        <a:bodyPr/>
        <a:lstStyle/>
        <a:p>
          <a:endParaRPr lang="en-US"/>
        </a:p>
      </dgm:t>
    </dgm:pt>
    <dgm:pt modelId="{75C169CE-3FAF-46B2-8A25-D71651ECED0E}" type="sibTrans" cxnId="{CA4B6626-D194-47BC-AF18-3E945A017749}">
      <dgm:prSet/>
      <dgm:spPr/>
      <dgm:t>
        <a:bodyPr/>
        <a:lstStyle/>
        <a:p>
          <a:endParaRPr lang="en-US"/>
        </a:p>
      </dgm:t>
    </dgm:pt>
    <dgm:pt modelId="{F47CB192-5C9B-4FE1-B886-EE87D08BE83A}">
      <dgm:prSet/>
      <dgm:spPr/>
      <dgm:t>
        <a:bodyPr anchor="ctr"/>
        <a:lstStyle/>
        <a:p>
          <a:r>
            <a:rPr lang="en-US" dirty="0"/>
            <a:t>100 epochs</a:t>
          </a:r>
        </a:p>
      </dgm:t>
    </dgm:pt>
    <dgm:pt modelId="{2AA9EB29-5C27-4A4C-B403-55995DF52EA1}" type="parTrans" cxnId="{3191F983-20CE-402A-87BF-57F919175813}">
      <dgm:prSet/>
      <dgm:spPr/>
      <dgm:t>
        <a:bodyPr/>
        <a:lstStyle/>
        <a:p>
          <a:endParaRPr lang="en-US"/>
        </a:p>
      </dgm:t>
    </dgm:pt>
    <dgm:pt modelId="{2CB733AB-4F2A-4B0D-9E37-D0EC78763217}" type="sibTrans" cxnId="{3191F983-20CE-402A-87BF-57F919175813}">
      <dgm:prSet/>
      <dgm:spPr/>
      <dgm:t>
        <a:bodyPr/>
        <a:lstStyle/>
        <a:p>
          <a:endParaRPr lang="en-US"/>
        </a:p>
      </dgm:t>
    </dgm:pt>
    <dgm:pt modelId="{0124C37D-53D0-4CB8-86C2-FC7D5780E8DB}">
      <dgm:prSet/>
      <dgm:spPr/>
      <dgm:t>
        <a:bodyPr anchor="ctr"/>
        <a:lstStyle/>
        <a:p>
          <a:r>
            <a:rPr lang="en-US" dirty="0"/>
            <a:t>Metric: Accuracy</a:t>
          </a:r>
        </a:p>
      </dgm:t>
    </dgm:pt>
    <dgm:pt modelId="{94913AFB-03DF-41B5-995A-CA30A64C2618}" type="parTrans" cxnId="{801FEBC2-142E-491C-A632-2E3F03CA2AC1}">
      <dgm:prSet/>
      <dgm:spPr/>
      <dgm:t>
        <a:bodyPr/>
        <a:lstStyle/>
        <a:p>
          <a:endParaRPr lang="en-US"/>
        </a:p>
      </dgm:t>
    </dgm:pt>
    <dgm:pt modelId="{32175169-3AD7-4F2A-AB34-6CC2257D48A8}" type="sibTrans" cxnId="{801FEBC2-142E-491C-A632-2E3F03CA2AC1}">
      <dgm:prSet/>
      <dgm:spPr/>
      <dgm:t>
        <a:bodyPr/>
        <a:lstStyle/>
        <a:p>
          <a:endParaRPr lang="en-US"/>
        </a:p>
      </dgm:t>
    </dgm:pt>
    <dgm:pt modelId="{15056A15-9399-6940-BF74-789253147F3B}" type="pres">
      <dgm:prSet presAssocID="{19F9A22B-ED24-4103-BA62-798C5BEC4BA1}" presName="vert0" presStyleCnt="0">
        <dgm:presLayoutVars>
          <dgm:dir/>
          <dgm:animOne val="branch"/>
          <dgm:animLvl val="lvl"/>
        </dgm:presLayoutVars>
      </dgm:prSet>
      <dgm:spPr/>
    </dgm:pt>
    <dgm:pt modelId="{DD1645C0-E941-AC49-9B37-48A870C8FA8D}" type="pres">
      <dgm:prSet presAssocID="{7F942D27-2EBA-419C-A83D-68FA22650FE2}" presName="thickLine" presStyleLbl="alignNode1" presStyleIdx="0" presStyleCnt="5"/>
      <dgm:spPr/>
    </dgm:pt>
    <dgm:pt modelId="{8EE89B40-B6C3-2A42-94AE-45DDDB0AA7E5}" type="pres">
      <dgm:prSet presAssocID="{7F942D27-2EBA-419C-A83D-68FA22650FE2}" presName="horz1" presStyleCnt="0"/>
      <dgm:spPr/>
    </dgm:pt>
    <dgm:pt modelId="{9E2D00AA-2F95-3644-AF51-735228A8C391}" type="pres">
      <dgm:prSet presAssocID="{7F942D27-2EBA-419C-A83D-68FA22650FE2}" presName="tx1" presStyleLbl="revTx" presStyleIdx="0" presStyleCnt="5"/>
      <dgm:spPr/>
    </dgm:pt>
    <dgm:pt modelId="{9839F7E8-072C-D345-A595-57DD0BC34CCB}" type="pres">
      <dgm:prSet presAssocID="{7F942D27-2EBA-419C-A83D-68FA22650FE2}" presName="vert1" presStyleCnt="0"/>
      <dgm:spPr/>
    </dgm:pt>
    <dgm:pt modelId="{63B1CC2B-8ECE-DA43-A631-7D141B1465FC}" type="pres">
      <dgm:prSet presAssocID="{3A42E66C-74A4-4EEF-A00C-807AC4CAC13B}" presName="thickLine" presStyleLbl="alignNode1" presStyleIdx="1" presStyleCnt="5"/>
      <dgm:spPr/>
    </dgm:pt>
    <dgm:pt modelId="{BCDF2126-DCF1-1D4F-ADB1-6AFF07875BDC}" type="pres">
      <dgm:prSet presAssocID="{3A42E66C-74A4-4EEF-A00C-807AC4CAC13B}" presName="horz1" presStyleCnt="0"/>
      <dgm:spPr/>
    </dgm:pt>
    <dgm:pt modelId="{738FEA63-4DB7-6546-84FA-52A919A6E98F}" type="pres">
      <dgm:prSet presAssocID="{3A42E66C-74A4-4EEF-A00C-807AC4CAC13B}" presName="tx1" presStyleLbl="revTx" presStyleIdx="1" presStyleCnt="5"/>
      <dgm:spPr/>
    </dgm:pt>
    <dgm:pt modelId="{D178F1B9-78AC-BF4F-9845-108D885FE36D}" type="pres">
      <dgm:prSet presAssocID="{3A42E66C-74A4-4EEF-A00C-807AC4CAC13B}" presName="vert1" presStyleCnt="0"/>
      <dgm:spPr/>
    </dgm:pt>
    <dgm:pt modelId="{527773E0-D223-A04B-8638-4770D1F471A6}" type="pres">
      <dgm:prSet presAssocID="{9B8F6F68-8A31-4FA1-A7D5-FA288C8A8F3E}" presName="thickLine" presStyleLbl="alignNode1" presStyleIdx="2" presStyleCnt="5"/>
      <dgm:spPr/>
    </dgm:pt>
    <dgm:pt modelId="{F100762D-990E-F14E-825D-DBBA084CB7AF}" type="pres">
      <dgm:prSet presAssocID="{9B8F6F68-8A31-4FA1-A7D5-FA288C8A8F3E}" presName="horz1" presStyleCnt="0"/>
      <dgm:spPr/>
    </dgm:pt>
    <dgm:pt modelId="{3FDE99A4-638C-B047-899F-6BE38B5ED2E8}" type="pres">
      <dgm:prSet presAssocID="{9B8F6F68-8A31-4FA1-A7D5-FA288C8A8F3E}" presName="tx1" presStyleLbl="revTx" presStyleIdx="2" presStyleCnt="5"/>
      <dgm:spPr/>
    </dgm:pt>
    <dgm:pt modelId="{FE91D033-2C65-D946-AF60-DC1BA74CA02E}" type="pres">
      <dgm:prSet presAssocID="{9B8F6F68-8A31-4FA1-A7D5-FA288C8A8F3E}" presName="vert1" presStyleCnt="0"/>
      <dgm:spPr/>
    </dgm:pt>
    <dgm:pt modelId="{9A7C1E50-45FE-ED4D-85F1-3B38A87C6B3D}" type="pres">
      <dgm:prSet presAssocID="{F47CB192-5C9B-4FE1-B886-EE87D08BE83A}" presName="thickLine" presStyleLbl="alignNode1" presStyleIdx="3" presStyleCnt="5"/>
      <dgm:spPr/>
    </dgm:pt>
    <dgm:pt modelId="{7798AC0D-2341-8345-93A9-1C1B993A42E0}" type="pres">
      <dgm:prSet presAssocID="{F47CB192-5C9B-4FE1-B886-EE87D08BE83A}" presName="horz1" presStyleCnt="0"/>
      <dgm:spPr/>
    </dgm:pt>
    <dgm:pt modelId="{0AD2C7D6-7766-B24B-B79D-92F6D3C39B6A}" type="pres">
      <dgm:prSet presAssocID="{F47CB192-5C9B-4FE1-B886-EE87D08BE83A}" presName="tx1" presStyleLbl="revTx" presStyleIdx="3" presStyleCnt="5"/>
      <dgm:spPr/>
    </dgm:pt>
    <dgm:pt modelId="{E163BC86-0299-084C-B204-C0548C7214C0}" type="pres">
      <dgm:prSet presAssocID="{F47CB192-5C9B-4FE1-B886-EE87D08BE83A}" presName="vert1" presStyleCnt="0"/>
      <dgm:spPr/>
    </dgm:pt>
    <dgm:pt modelId="{9F7CF640-F62B-0443-A60F-1B53578C3F9E}" type="pres">
      <dgm:prSet presAssocID="{0124C37D-53D0-4CB8-86C2-FC7D5780E8DB}" presName="thickLine" presStyleLbl="alignNode1" presStyleIdx="4" presStyleCnt="5"/>
      <dgm:spPr/>
    </dgm:pt>
    <dgm:pt modelId="{4883D3F0-7451-974D-BACE-5576B7447E03}" type="pres">
      <dgm:prSet presAssocID="{0124C37D-53D0-4CB8-86C2-FC7D5780E8DB}" presName="horz1" presStyleCnt="0"/>
      <dgm:spPr/>
    </dgm:pt>
    <dgm:pt modelId="{380AED71-F476-C64C-9882-2623420605B7}" type="pres">
      <dgm:prSet presAssocID="{0124C37D-53D0-4CB8-86C2-FC7D5780E8DB}" presName="tx1" presStyleLbl="revTx" presStyleIdx="4" presStyleCnt="5"/>
      <dgm:spPr/>
    </dgm:pt>
    <dgm:pt modelId="{584041F4-20F3-A947-8786-0ABAADD0D07B}" type="pres">
      <dgm:prSet presAssocID="{0124C37D-53D0-4CB8-86C2-FC7D5780E8DB}" presName="vert1" presStyleCnt="0"/>
      <dgm:spPr/>
    </dgm:pt>
  </dgm:ptLst>
  <dgm:cxnLst>
    <dgm:cxn modelId="{59243D02-2365-40FE-A0FB-903704501CE8}" srcId="{19F9A22B-ED24-4103-BA62-798C5BEC4BA1}" destId="{7F942D27-2EBA-419C-A83D-68FA22650FE2}" srcOrd="0" destOrd="0" parTransId="{76FAC71F-1E6D-4F49-8B93-787A76B8D871}" sibTransId="{BB628F62-F858-45F0-BBA3-FAABD6012C63}"/>
    <dgm:cxn modelId="{9378A008-67F6-3142-9A99-1532DAA19C53}" type="presOf" srcId="{3A42E66C-74A4-4EEF-A00C-807AC4CAC13B}" destId="{738FEA63-4DB7-6546-84FA-52A919A6E98F}" srcOrd="0" destOrd="0" presId="urn:microsoft.com/office/officeart/2008/layout/LinedList"/>
    <dgm:cxn modelId="{4B16FD12-4FA3-7D49-A2CD-5B19C86E7C13}" type="presOf" srcId="{19F9A22B-ED24-4103-BA62-798C5BEC4BA1}" destId="{15056A15-9399-6940-BF74-789253147F3B}" srcOrd="0" destOrd="0" presId="urn:microsoft.com/office/officeart/2008/layout/LinedList"/>
    <dgm:cxn modelId="{9A7F1E16-1775-DF42-8F3B-C65B700F37EC}" type="presOf" srcId="{9B8F6F68-8A31-4FA1-A7D5-FA288C8A8F3E}" destId="{3FDE99A4-638C-B047-899F-6BE38B5ED2E8}" srcOrd="0" destOrd="0" presId="urn:microsoft.com/office/officeart/2008/layout/LinedList"/>
    <dgm:cxn modelId="{CA4B6626-D194-47BC-AF18-3E945A017749}" srcId="{19F9A22B-ED24-4103-BA62-798C5BEC4BA1}" destId="{9B8F6F68-8A31-4FA1-A7D5-FA288C8A8F3E}" srcOrd="2" destOrd="0" parTransId="{3AF62683-AAE7-4C83-B840-539234176697}" sibTransId="{75C169CE-3FAF-46B2-8A25-D71651ECED0E}"/>
    <dgm:cxn modelId="{9ED7EC2A-2883-374F-9125-B80ADFBD5E7E}" type="presOf" srcId="{F47CB192-5C9B-4FE1-B886-EE87D08BE83A}" destId="{0AD2C7D6-7766-B24B-B79D-92F6D3C39B6A}" srcOrd="0" destOrd="0" presId="urn:microsoft.com/office/officeart/2008/layout/LinedList"/>
    <dgm:cxn modelId="{F8454D58-6DFC-E54D-9765-721F7FDDE0CD}" type="presOf" srcId="{7F942D27-2EBA-419C-A83D-68FA22650FE2}" destId="{9E2D00AA-2F95-3644-AF51-735228A8C391}" srcOrd="0" destOrd="0" presId="urn:microsoft.com/office/officeart/2008/layout/LinedList"/>
    <dgm:cxn modelId="{3191F983-20CE-402A-87BF-57F919175813}" srcId="{19F9A22B-ED24-4103-BA62-798C5BEC4BA1}" destId="{F47CB192-5C9B-4FE1-B886-EE87D08BE83A}" srcOrd="3" destOrd="0" parTransId="{2AA9EB29-5C27-4A4C-B403-55995DF52EA1}" sibTransId="{2CB733AB-4F2A-4B0D-9E37-D0EC78763217}"/>
    <dgm:cxn modelId="{801FEBC2-142E-491C-A632-2E3F03CA2AC1}" srcId="{19F9A22B-ED24-4103-BA62-798C5BEC4BA1}" destId="{0124C37D-53D0-4CB8-86C2-FC7D5780E8DB}" srcOrd="4" destOrd="0" parTransId="{94913AFB-03DF-41B5-995A-CA30A64C2618}" sibTransId="{32175169-3AD7-4F2A-AB34-6CC2257D48A8}"/>
    <dgm:cxn modelId="{132C22EE-8D2F-2A49-AF5B-08F2CDF870BE}" type="presOf" srcId="{0124C37D-53D0-4CB8-86C2-FC7D5780E8DB}" destId="{380AED71-F476-C64C-9882-2623420605B7}" srcOrd="0" destOrd="0" presId="urn:microsoft.com/office/officeart/2008/layout/LinedList"/>
    <dgm:cxn modelId="{EFAB5CF8-1184-44DA-AC97-C52CF2B313A3}" srcId="{19F9A22B-ED24-4103-BA62-798C5BEC4BA1}" destId="{3A42E66C-74A4-4EEF-A00C-807AC4CAC13B}" srcOrd="1" destOrd="0" parTransId="{75D02FC3-43B4-49BC-9DE3-16141FB516F1}" sibTransId="{E8662E54-5256-4F74-926F-C2B9DB992B6F}"/>
    <dgm:cxn modelId="{5C79BA29-6236-334C-9BAA-626A7DDEB8FD}" type="presParOf" srcId="{15056A15-9399-6940-BF74-789253147F3B}" destId="{DD1645C0-E941-AC49-9B37-48A870C8FA8D}" srcOrd="0" destOrd="0" presId="urn:microsoft.com/office/officeart/2008/layout/LinedList"/>
    <dgm:cxn modelId="{FD93E90B-3CFB-3348-BA47-41F2CE7EB703}" type="presParOf" srcId="{15056A15-9399-6940-BF74-789253147F3B}" destId="{8EE89B40-B6C3-2A42-94AE-45DDDB0AA7E5}" srcOrd="1" destOrd="0" presId="urn:microsoft.com/office/officeart/2008/layout/LinedList"/>
    <dgm:cxn modelId="{101930DA-1AFE-6145-A63A-F2CFCAD419B6}" type="presParOf" srcId="{8EE89B40-B6C3-2A42-94AE-45DDDB0AA7E5}" destId="{9E2D00AA-2F95-3644-AF51-735228A8C391}" srcOrd="0" destOrd="0" presId="urn:microsoft.com/office/officeart/2008/layout/LinedList"/>
    <dgm:cxn modelId="{E48F4CC9-3C31-CE43-9A2B-266C74A6A129}" type="presParOf" srcId="{8EE89B40-B6C3-2A42-94AE-45DDDB0AA7E5}" destId="{9839F7E8-072C-D345-A595-57DD0BC34CCB}" srcOrd="1" destOrd="0" presId="urn:microsoft.com/office/officeart/2008/layout/LinedList"/>
    <dgm:cxn modelId="{F9D0831F-828E-7F4C-A145-21A3BCE6DC50}" type="presParOf" srcId="{15056A15-9399-6940-BF74-789253147F3B}" destId="{63B1CC2B-8ECE-DA43-A631-7D141B1465FC}" srcOrd="2" destOrd="0" presId="urn:microsoft.com/office/officeart/2008/layout/LinedList"/>
    <dgm:cxn modelId="{20B3CB9B-D51D-D946-A536-A726F3EA8799}" type="presParOf" srcId="{15056A15-9399-6940-BF74-789253147F3B}" destId="{BCDF2126-DCF1-1D4F-ADB1-6AFF07875BDC}" srcOrd="3" destOrd="0" presId="urn:microsoft.com/office/officeart/2008/layout/LinedList"/>
    <dgm:cxn modelId="{243D75E4-0F59-314E-9208-56DF25124EA8}" type="presParOf" srcId="{BCDF2126-DCF1-1D4F-ADB1-6AFF07875BDC}" destId="{738FEA63-4DB7-6546-84FA-52A919A6E98F}" srcOrd="0" destOrd="0" presId="urn:microsoft.com/office/officeart/2008/layout/LinedList"/>
    <dgm:cxn modelId="{A62B778F-DA08-3941-AE63-BA2655679F58}" type="presParOf" srcId="{BCDF2126-DCF1-1D4F-ADB1-6AFF07875BDC}" destId="{D178F1B9-78AC-BF4F-9845-108D885FE36D}" srcOrd="1" destOrd="0" presId="urn:microsoft.com/office/officeart/2008/layout/LinedList"/>
    <dgm:cxn modelId="{2BC3FC7C-CEFE-3F4E-98F1-AE1DC0D66B2B}" type="presParOf" srcId="{15056A15-9399-6940-BF74-789253147F3B}" destId="{527773E0-D223-A04B-8638-4770D1F471A6}" srcOrd="4" destOrd="0" presId="urn:microsoft.com/office/officeart/2008/layout/LinedList"/>
    <dgm:cxn modelId="{BE2FFBAF-CCD2-2547-A106-DD93CA3A264E}" type="presParOf" srcId="{15056A15-9399-6940-BF74-789253147F3B}" destId="{F100762D-990E-F14E-825D-DBBA084CB7AF}" srcOrd="5" destOrd="0" presId="urn:microsoft.com/office/officeart/2008/layout/LinedList"/>
    <dgm:cxn modelId="{1CB46AC3-5EF5-0343-BC8B-C5B0229CC9FF}" type="presParOf" srcId="{F100762D-990E-F14E-825D-DBBA084CB7AF}" destId="{3FDE99A4-638C-B047-899F-6BE38B5ED2E8}" srcOrd="0" destOrd="0" presId="urn:microsoft.com/office/officeart/2008/layout/LinedList"/>
    <dgm:cxn modelId="{6AC08ABB-9E7F-2543-91A3-9E2CD07F5F0C}" type="presParOf" srcId="{F100762D-990E-F14E-825D-DBBA084CB7AF}" destId="{FE91D033-2C65-D946-AF60-DC1BA74CA02E}" srcOrd="1" destOrd="0" presId="urn:microsoft.com/office/officeart/2008/layout/LinedList"/>
    <dgm:cxn modelId="{238CD3A8-253F-B94C-89C5-B447857FD80F}" type="presParOf" srcId="{15056A15-9399-6940-BF74-789253147F3B}" destId="{9A7C1E50-45FE-ED4D-85F1-3B38A87C6B3D}" srcOrd="6" destOrd="0" presId="urn:microsoft.com/office/officeart/2008/layout/LinedList"/>
    <dgm:cxn modelId="{26C17493-1429-1748-BEFE-E19603BDBE2F}" type="presParOf" srcId="{15056A15-9399-6940-BF74-789253147F3B}" destId="{7798AC0D-2341-8345-93A9-1C1B993A42E0}" srcOrd="7" destOrd="0" presId="urn:microsoft.com/office/officeart/2008/layout/LinedList"/>
    <dgm:cxn modelId="{7FFBF538-F9E1-F040-AF2F-9EC89DC3D5DD}" type="presParOf" srcId="{7798AC0D-2341-8345-93A9-1C1B993A42E0}" destId="{0AD2C7D6-7766-B24B-B79D-92F6D3C39B6A}" srcOrd="0" destOrd="0" presId="urn:microsoft.com/office/officeart/2008/layout/LinedList"/>
    <dgm:cxn modelId="{590B231A-6E86-7742-A822-1A7BABEB8FAF}" type="presParOf" srcId="{7798AC0D-2341-8345-93A9-1C1B993A42E0}" destId="{E163BC86-0299-084C-B204-C0548C7214C0}" srcOrd="1" destOrd="0" presId="urn:microsoft.com/office/officeart/2008/layout/LinedList"/>
    <dgm:cxn modelId="{B66F4093-2CD8-A14B-8EA5-7A4E43150575}" type="presParOf" srcId="{15056A15-9399-6940-BF74-789253147F3B}" destId="{9F7CF640-F62B-0443-A60F-1B53578C3F9E}" srcOrd="8" destOrd="0" presId="urn:microsoft.com/office/officeart/2008/layout/LinedList"/>
    <dgm:cxn modelId="{37342AF4-B452-D74C-A393-3488D82F1BEE}" type="presParOf" srcId="{15056A15-9399-6940-BF74-789253147F3B}" destId="{4883D3F0-7451-974D-BACE-5576B7447E03}" srcOrd="9" destOrd="0" presId="urn:microsoft.com/office/officeart/2008/layout/LinedList"/>
    <dgm:cxn modelId="{5479F14C-74FB-2A40-B476-B88DEEB67245}" type="presParOf" srcId="{4883D3F0-7451-974D-BACE-5576B7447E03}" destId="{380AED71-F476-C64C-9882-2623420605B7}" srcOrd="0" destOrd="0" presId="urn:microsoft.com/office/officeart/2008/layout/LinedList"/>
    <dgm:cxn modelId="{D3F7E904-1DBF-AF4A-9002-44319AAAF67E}" type="presParOf" srcId="{4883D3F0-7451-974D-BACE-5576B7447E03}" destId="{584041F4-20F3-A947-8786-0ABAADD0D07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645C0-E941-AC49-9B37-48A870C8FA8D}">
      <dsp:nvSpPr>
        <dsp:cNvPr id="0" name=""/>
        <dsp:cNvSpPr/>
      </dsp:nvSpPr>
      <dsp:spPr>
        <a:xfrm>
          <a:off x="0" y="574"/>
          <a:ext cx="7261868"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E2D00AA-2F95-3644-AF51-735228A8C391}">
      <dsp:nvSpPr>
        <dsp:cNvPr id="0" name=""/>
        <dsp:cNvSpPr/>
      </dsp:nvSpPr>
      <dsp:spPr>
        <a:xfrm>
          <a:off x="0" y="574"/>
          <a:ext cx="7261868"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Embeddings – Not Trained vs Pre Trained (GloVe)</a:t>
          </a:r>
        </a:p>
      </dsp:txBody>
      <dsp:txXfrm>
        <a:off x="0" y="574"/>
        <a:ext cx="7261868" cy="941596"/>
      </dsp:txXfrm>
    </dsp:sp>
    <dsp:sp modelId="{63B1CC2B-8ECE-DA43-A631-7D141B1465FC}">
      <dsp:nvSpPr>
        <dsp:cNvPr id="0" name=""/>
        <dsp:cNvSpPr/>
      </dsp:nvSpPr>
      <dsp:spPr>
        <a:xfrm>
          <a:off x="0" y="942171"/>
          <a:ext cx="7261868" cy="0"/>
        </a:xfrm>
        <a:prstGeom prst="line">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38FEA63-4DB7-6546-84FA-52A919A6E98F}">
      <dsp:nvSpPr>
        <dsp:cNvPr id="0" name=""/>
        <dsp:cNvSpPr/>
      </dsp:nvSpPr>
      <dsp:spPr>
        <a:xfrm>
          <a:off x="0" y="942171"/>
          <a:ext cx="7261868"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Batch Size: 50 &amp; 100</a:t>
          </a:r>
        </a:p>
      </dsp:txBody>
      <dsp:txXfrm>
        <a:off x="0" y="942171"/>
        <a:ext cx="7261868" cy="941596"/>
      </dsp:txXfrm>
    </dsp:sp>
    <dsp:sp modelId="{527773E0-D223-A04B-8638-4770D1F471A6}">
      <dsp:nvSpPr>
        <dsp:cNvPr id="0" name=""/>
        <dsp:cNvSpPr/>
      </dsp:nvSpPr>
      <dsp:spPr>
        <a:xfrm>
          <a:off x="0" y="1883767"/>
          <a:ext cx="7261868" cy="0"/>
        </a:xfrm>
        <a:prstGeom prst="line">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FDE99A4-638C-B047-899F-6BE38B5ED2E8}">
      <dsp:nvSpPr>
        <dsp:cNvPr id="0" name=""/>
        <dsp:cNvSpPr/>
      </dsp:nvSpPr>
      <dsp:spPr>
        <a:xfrm>
          <a:off x="0" y="1883767"/>
          <a:ext cx="7261868"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LSTM Cells: 25, 50, 75, 100</a:t>
          </a:r>
        </a:p>
      </dsp:txBody>
      <dsp:txXfrm>
        <a:off x="0" y="1883767"/>
        <a:ext cx="7261868" cy="941596"/>
      </dsp:txXfrm>
    </dsp:sp>
    <dsp:sp modelId="{9A7C1E50-45FE-ED4D-85F1-3B38A87C6B3D}">
      <dsp:nvSpPr>
        <dsp:cNvPr id="0" name=""/>
        <dsp:cNvSpPr/>
      </dsp:nvSpPr>
      <dsp:spPr>
        <a:xfrm>
          <a:off x="0" y="2825363"/>
          <a:ext cx="7261868" cy="0"/>
        </a:xfrm>
        <a:prstGeom prst="line">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0AD2C7D6-7766-B24B-B79D-92F6D3C39B6A}">
      <dsp:nvSpPr>
        <dsp:cNvPr id="0" name=""/>
        <dsp:cNvSpPr/>
      </dsp:nvSpPr>
      <dsp:spPr>
        <a:xfrm>
          <a:off x="0" y="2825363"/>
          <a:ext cx="7261868"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100 epochs</a:t>
          </a:r>
        </a:p>
      </dsp:txBody>
      <dsp:txXfrm>
        <a:off x="0" y="2825363"/>
        <a:ext cx="7261868" cy="941596"/>
      </dsp:txXfrm>
    </dsp:sp>
    <dsp:sp modelId="{9F7CF640-F62B-0443-A60F-1B53578C3F9E}">
      <dsp:nvSpPr>
        <dsp:cNvPr id="0" name=""/>
        <dsp:cNvSpPr/>
      </dsp:nvSpPr>
      <dsp:spPr>
        <a:xfrm>
          <a:off x="0" y="3766959"/>
          <a:ext cx="7261868" cy="0"/>
        </a:xfrm>
        <a:prstGeom prst="line">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w="12700" cap="rnd" cmpd="sng" algn="ctr">
          <a:solidFill>
            <a:schemeClr val="accent6">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80AED71-F476-C64C-9882-2623420605B7}">
      <dsp:nvSpPr>
        <dsp:cNvPr id="0" name=""/>
        <dsp:cNvSpPr/>
      </dsp:nvSpPr>
      <dsp:spPr>
        <a:xfrm>
          <a:off x="0" y="3766959"/>
          <a:ext cx="7261868"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Metric: Accuracy</a:t>
          </a:r>
        </a:p>
      </dsp:txBody>
      <dsp:txXfrm>
        <a:off x="0" y="3766959"/>
        <a:ext cx="7261868" cy="9415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CBDCA-034A-284F-82A7-DDDD4B78A7AE}" type="datetimeFigureOut">
              <a:rPr lang="en-US" smtClean="0"/>
              <a:t>4/29/19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EA23D-FF44-1942-AC7F-B3B210D780BD}" type="slidenum">
              <a:rPr lang="en-US" smtClean="0"/>
              <a:t>‹#›</a:t>
            </a:fld>
            <a:endParaRPr lang="en-US"/>
          </a:p>
        </p:txBody>
      </p:sp>
    </p:spTree>
    <p:extLst>
      <p:ext uri="{BB962C8B-B14F-4D97-AF65-F5344CB8AC3E}">
        <p14:creationId xmlns:p14="http://schemas.microsoft.com/office/powerpoint/2010/main" val="403060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Extractive text summarization -  involves the selection of phrases and sentences from the source document to make up the new summary. Techniques involve ranking the relevance of phrases in order to choose only those most relevant to the meaning of the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Abstractive text summarization - entails paraphrasing and shortening parts of the source document. When abstraction is applied for text summarization in deep learning problems, it can overcome the grammar inconsistencies of the extractive method.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Abstraction performs better than extraction. However, the text summarization algorithms required to do abstraction are more difficult to develop; that’s why the use of extraction is still popular.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2</a:t>
            </a:fld>
            <a:endParaRPr lang="en-US"/>
          </a:p>
        </p:txBody>
      </p:sp>
    </p:spTree>
    <p:extLst>
      <p:ext uri="{BB962C8B-B14F-4D97-AF65-F5344CB8AC3E}">
        <p14:creationId xmlns:p14="http://schemas.microsoft.com/office/powerpoint/2010/main" val="382319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many words of predicted were in reviews and in summary / total number of reviews/summaries words</a:t>
            </a:r>
          </a:p>
          <a:p>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15</a:t>
            </a:fld>
            <a:endParaRPr lang="en-US"/>
          </a:p>
        </p:txBody>
      </p:sp>
    </p:spTree>
    <p:extLst>
      <p:ext uri="{BB962C8B-B14F-4D97-AF65-F5344CB8AC3E}">
        <p14:creationId xmlns:p14="http://schemas.microsoft.com/office/powerpoint/2010/main" val="403628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a:t>
            </a:r>
            <a:r>
              <a:rPr lang="en-US" dirty="0" err="1"/>
              <a:t>TextBlob</a:t>
            </a:r>
            <a:r>
              <a:rPr lang="en-US" dirty="0"/>
              <a:t> to get sentiment for summary and for predicted</a:t>
            </a:r>
          </a:p>
          <a:p>
            <a:r>
              <a:rPr lang="en-US" dirty="0"/>
              <a:t>Compared summary vs </a:t>
            </a:r>
            <a:r>
              <a:rPr lang="en-US" dirty="0" err="1"/>
              <a:t>pred</a:t>
            </a:r>
            <a:endParaRPr lang="en-US" dirty="0"/>
          </a:p>
          <a:p>
            <a:r>
              <a:rPr lang="en-US" dirty="0"/>
              <a:t>Matching sentiments/total records</a:t>
            </a:r>
          </a:p>
        </p:txBody>
      </p:sp>
      <p:sp>
        <p:nvSpPr>
          <p:cNvPr id="4" name="Slide Number Placeholder 3"/>
          <p:cNvSpPr>
            <a:spLocks noGrp="1"/>
          </p:cNvSpPr>
          <p:nvPr>
            <p:ph type="sldNum" sz="quarter" idx="5"/>
          </p:nvPr>
        </p:nvSpPr>
        <p:spPr/>
        <p:txBody>
          <a:bodyPr/>
          <a:lstStyle/>
          <a:p>
            <a:fld id="{16CEA23D-FF44-1942-AC7F-B3B210D780BD}" type="slidenum">
              <a:rPr lang="en-US" smtClean="0"/>
              <a:t>16</a:t>
            </a:fld>
            <a:endParaRPr lang="en-US"/>
          </a:p>
        </p:txBody>
      </p:sp>
    </p:spTree>
    <p:extLst>
      <p:ext uri="{BB962C8B-B14F-4D97-AF65-F5344CB8AC3E}">
        <p14:creationId xmlns:p14="http://schemas.microsoft.com/office/powerpoint/2010/main" val="383547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17</a:t>
            </a:fld>
            <a:endParaRPr lang="en-US"/>
          </a:p>
        </p:txBody>
      </p:sp>
    </p:spTree>
    <p:extLst>
      <p:ext uri="{BB962C8B-B14F-4D97-AF65-F5344CB8AC3E}">
        <p14:creationId xmlns:p14="http://schemas.microsoft.com/office/powerpoint/2010/main" val="221138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performing model was embedding 3</a:t>
            </a:r>
          </a:p>
        </p:txBody>
      </p:sp>
      <p:sp>
        <p:nvSpPr>
          <p:cNvPr id="4" name="Slide Number Placeholder 3"/>
          <p:cNvSpPr>
            <a:spLocks noGrp="1"/>
          </p:cNvSpPr>
          <p:nvPr>
            <p:ph type="sldNum" sz="quarter" idx="5"/>
          </p:nvPr>
        </p:nvSpPr>
        <p:spPr/>
        <p:txBody>
          <a:bodyPr/>
          <a:lstStyle/>
          <a:p>
            <a:fld id="{16CEA23D-FF44-1942-AC7F-B3B210D780BD}" type="slidenum">
              <a:rPr lang="en-US" smtClean="0"/>
              <a:t>18</a:t>
            </a:fld>
            <a:endParaRPr lang="en-US"/>
          </a:p>
        </p:txBody>
      </p:sp>
    </p:spTree>
    <p:extLst>
      <p:ext uri="{BB962C8B-B14F-4D97-AF65-F5344CB8AC3E}">
        <p14:creationId xmlns:p14="http://schemas.microsoft.com/office/powerpoint/2010/main" val="1403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Sequence to Sequence supervised learning</a:t>
            </a:r>
          </a:p>
          <a:p>
            <a:r>
              <a:rPr lang="en-US" dirty="0"/>
              <a:t>- Technique used for automatic machine translation, which has proven to perform well for document summarization</a:t>
            </a:r>
          </a:p>
          <a:p>
            <a:pPr marL="171450" indent="-171450">
              <a:buFontTx/>
              <a:buChar char="-"/>
            </a:pPr>
            <a:r>
              <a:rPr lang="en-US" dirty="0"/>
              <a:t>Supervised:</a:t>
            </a:r>
          </a:p>
          <a:p>
            <a:pPr marL="628650" lvl="1" indent="-171450">
              <a:buFontTx/>
              <a:buChar char="-"/>
            </a:pPr>
            <a:r>
              <a:rPr lang="en-US" dirty="0"/>
              <a:t>Machine translation: you need the phrase translated to another language for the model to learn what to translate it to.</a:t>
            </a:r>
          </a:p>
          <a:p>
            <a:pPr marL="628650" lvl="1" indent="-171450">
              <a:buFontTx/>
              <a:buChar char="-"/>
            </a:pPr>
            <a:r>
              <a:rPr lang="en-US" dirty="0"/>
              <a:t>Text summarization: you need a set of summary target texts that the model can train on to predict a summary</a:t>
            </a:r>
          </a:p>
        </p:txBody>
      </p:sp>
      <p:sp>
        <p:nvSpPr>
          <p:cNvPr id="4" name="Slide Number Placeholder 3"/>
          <p:cNvSpPr>
            <a:spLocks noGrp="1"/>
          </p:cNvSpPr>
          <p:nvPr>
            <p:ph type="sldNum" sz="quarter" idx="5"/>
          </p:nvPr>
        </p:nvSpPr>
        <p:spPr/>
        <p:txBody>
          <a:bodyPr/>
          <a:lstStyle/>
          <a:p>
            <a:fld id="{16CEA23D-FF44-1942-AC7F-B3B210D780BD}" type="slidenum">
              <a:rPr lang="en-US" smtClean="0"/>
              <a:t>3</a:t>
            </a:fld>
            <a:endParaRPr lang="en-US"/>
          </a:p>
        </p:txBody>
      </p:sp>
    </p:spTree>
    <p:extLst>
      <p:ext uri="{BB962C8B-B14F-4D97-AF65-F5344CB8AC3E}">
        <p14:creationId xmlns:p14="http://schemas.microsoft.com/office/powerpoint/2010/main" val="165020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Needed to reduce unique words and tokens because of computer limitations</a:t>
            </a:r>
          </a:p>
          <a:p>
            <a:r>
              <a:rPr lang="en-US" dirty="0"/>
              <a:t>Embedded Un Trained – same integer token used for words in text and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Embedded Pre Trained – different integer token used for same words in text and summary</a:t>
            </a:r>
          </a:p>
          <a:p>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7</a:t>
            </a:fld>
            <a:endParaRPr lang="en-US"/>
          </a:p>
        </p:txBody>
      </p:sp>
    </p:spTree>
    <p:extLst>
      <p:ext uri="{BB962C8B-B14F-4D97-AF65-F5344CB8AC3E}">
        <p14:creationId xmlns:p14="http://schemas.microsoft.com/office/powerpoint/2010/main" val="181665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Clr>
                <a:srgbClr val="FB9200"/>
              </a:buClr>
            </a:pPr>
            <a:r>
              <a:rPr lang="en-US" sz="1100" dirty="0"/>
              <a:t>Example: </a:t>
            </a:r>
          </a:p>
          <a:p>
            <a:pPr lvl="1">
              <a:lnSpc>
                <a:spcPct val="90000"/>
              </a:lnSpc>
              <a:buClr>
                <a:srgbClr val="FB9200"/>
              </a:buClr>
            </a:pPr>
            <a:r>
              <a:rPr lang="en-US" sz="1100" dirty="0"/>
              <a:t>Sentence: “I like to play soccer”</a:t>
            </a:r>
          </a:p>
          <a:p>
            <a:pPr lvl="1">
              <a:lnSpc>
                <a:spcPct val="90000"/>
              </a:lnSpc>
              <a:buClr>
                <a:srgbClr val="FB9200"/>
              </a:buClr>
            </a:pPr>
            <a:r>
              <a:rPr lang="en-US" sz="1100" dirty="0"/>
              <a:t>Number of unique tokens: 5</a:t>
            </a:r>
          </a:p>
          <a:p>
            <a:pPr lvl="1">
              <a:lnSpc>
                <a:spcPct val="90000"/>
              </a:lnSpc>
              <a:buClr>
                <a:srgbClr val="FB9200"/>
              </a:buClr>
            </a:pPr>
            <a:r>
              <a:rPr lang="en-US" sz="1100" dirty="0"/>
              <a:t>Tokenized Sentence: [0, 3, 1, 2, 4]</a:t>
            </a:r>
          </a:p>
          <a:p>
            <a:pPr lvl="1">
              <a:lnSpc>
                <a:spcPct val="90000"/>
              </a:lnSpc>
              <a:buClr>
                <a:srgbClr val="FB9200"/>
              </a:buClr>
            </a:pPr>
            <a:r>
              <a:rPr lang="en-US" sz="1100" dirty="0"/>
              <a:t>One Hot Encoded Sentence:</a:t>
            </a:r>
          </a:p>
          <a:p>
            <a:pPr marL="360000" lvl="1" indent="0">
              <a:lnSpc>
                <a:spcPct val="90000"/>
              </a:lnSpc>
              <a:spcBef>
                <a:spcPts val="0"/>
              </a:spcBef>
              <a:spcAft>
                <a:spcPts val="0"/>
              </a:spcAft>
              <a:buClr>
                <a:srgbClr val="FB9200"/>
              </a:buClr>
              <a:buNone/>
            </a:pPr>
            <a:r>
              <a:rPr lang="en-US" sz="1100" dirty="0"/>
              <a:t>	[[1, 0, 0, 0, 0],</a:t>
            </a:r>
          </a:p>
          <a:p>
            <a:pPr marL="360000" lvl="1" indent="0">
              <a:lnSpc>
                <a:spcPct val="90000"/>
              </a:lnSpc>
              <a:spcBef>
                <a:spcPts val="0"/>
              </a:spcBef>
              <a:spcAft>
                <a:spcPts val="0"/>
              </a:spcAft>
              <a:buClr>
                <a:srgbClr val="FB9200"/>
              </a:buClr>
              <a:buNone/>
            </a:pPr>
            <a:r>
              <a:rPr lang="en-US" sz="1100" dirty="0"/>
              <a:t>	 [0, 0, 0, 1, 0],</a:t>
            </a:r>
          </a:p>
          <a:p>
            <a:pPr marL="360000" lvl="1" indent="0">
              <a:lnSpc>
                <a:spcPct val="90000"/>
              </a:lnSpc>
              <a:spcBef>
                <a:spcPts val="0"/>
              </a:spcBef>
              <a:spcAft>
                <a:spcPts val="0"/>
              </a:spcAft>
              <a:buClr>
                <a:srgbClr val="FB9200"/>
              </a:buClr>
              <a:buNone/>
            </a:pPr>
            <a:r>
              <a:rPr lang="en-US" sz="1100" dirty="0"/>
              <a:t>	 [0, 1, 0, 0, 0],</a:t>
            </a:r>
          </a:p>
          <a:p>
            <a:pPr marL="360000" lvl="1" indent="0">
              <a:lnSpc>
                <a:spcPct val="90000"/>
              </a:lnSpc>
              <a:spcBef>
                <a:spcPts val="0"/>
              </a:spcBef>
              <a:spcAft>
                <a:spcPts val="0"/>
              </a:spcAft>
              <a:buClr>
                <a:srgbClr val="FB9200"/>
              </a:buClr>
              <a:buNone/>
            </a:pPr>
            <a:r>
              <a:rPr lang="en-US" sz="1100" dirty="0"/>
              <a:t>	 [0, 0, 1, 0, 0],</a:t>
            </a:r>
          </a:p>
          <a:p>
            <a:pPr marL="360000" lvl="1" indent="0">
              <a:lnSpc>
                <a:spcPct val="90000"/>
              </a:lnSpc>
              <a:spcBef>
                <a:spcPts val="0"/>
              </a:spcBef>
              <a:spcAft>
                <a:spcPts val="0"/>
              </a:spcAft>
              <a:buClr>
                <a:srgbClr val="FB9200"/>
              </a:buClr>
              <a:buNone/>
            </a:pPr>
            <a:r>
              <a:rPr lang="en-US" sz="1100" dirty="0"/>
              <a:t>	 [0, 0, 0, 0, 1]]</a:t>
            </a:r>
          </a:p>
          <a:p>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8</a:t>
            </a:fld>
            <a:endParaRPr lang="en-US"/>
          </a:p>
        </p:txBody>
      </p:sp>
    </p:spTree>
    <p:extLst>
      <p:ext uri="{BB962C8B-B14F-4D97-AF65-F5344CB8AC3E}">
        <p14:creationId xmlns:p14="http://schemas.microsoft.com/office/powerpoint/2010/main" val="156961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is comprised of two models: one for reading the input sequence and encoding it into a fixed-length vector, and a second for decoding the fixed-length vector and outputting the predicted sequence. </a:t>
            </a:r>
          </a:p>
          <a:p>
            <a:pPr fontAlgn="base"/>
            <a:r>
              <a:rPr lang="en-US" b="1" dirty="0"/>
              <a:t>Encoder</a:t>
            </a:r>
            <a:r>
              <a:rPr lang="en-US" dirty="0"/>
              <a:t>: The encoder is responsible for reading the source document and encoding it to an internal representation.</a:t>
            </a:r>
          </a:p>
          <a:p>
            <a:pPr fontAlgn="base"/>
            <a:r>
              <a:rPr lang="en-US" b="1" dirty="0"/>
              <a:t>Decoder</a:t>
            </a:r>
            <a:r>
              <a:rPr lang="en-US" dirty="0"/>
              <a:t>: The decoder is a language model responsible for generating each word in the output summary using the encoded representation of the source document.</a:t>
            </a:r>
          </a:p>
          <a:p>
            <a:pPr fontAlgn="base"/>
            <a:endParaRPr lang="en-US" dirty="0"/>
          </a:p>
          <a:p>
            <a:pPr fontAlgn="base"/>
            <a:r>
              <a:rPr lang="en-US" dirty="0"/>
              <a:t>LSTM is an extension of Recurring Neural Networks</a:t>
            </a:r>
          </a:p>
          <a:p>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9</a:t>
            </a:fld>
            <a:endParaRPr lang="en-US"/>
          </a:p>
        </p:txBody>
      </p:sp>
    </p:spTree>
    <p:extLst>
      <p:ext uri="{BB962C8B-B14F-4D97-AF65-F5344CB8AC3E}">
        <p14:creationId xmlns:p14="http://schemas.microsoft.com/office/powerpoint/2010/main" val="348692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Encoder Model: takes in encoder inputs, outputs encoder states (the lstm state outputs)</a:t>
            </a:r>
          </a:p>
        </p:txBody>
      </p:sp>
      <p:sp>
        <p:nvSpPr>
          <p:cNvPr id="4" name="Slide Number Placeholder 3"/>
          <p:cNvSpPr>
            <a:spLocks noGrp="1"/>
          </p:cNvSpPr>
          <p:nvPr>
            <p:ph type="sldNum" sz="quarter" idx="5"/>
          </p:nvPr>
        </p:nvSpPr>
        <p:spPr/>
        <p:txBody>
          <a:bodyPr/>
          <a:lstStyle/>
          <a:p>
            <a:fld id="{16CEA23D-FF44-1942-AC7F-B3B210D780BD}" type="slidenum">
              <a:rPr lang="en-US" smtClean="0"/>
              <a:t>10</a:t>
            </a:fld>
            <a:endParaRPr lang="en-US"/>
          </a:p>
        </p:txBody>
      </p:sp>
    </p:spTree>
    <p:extLst>
      <p:ext uri="{BB962C8B-B14F-4D97-AF65-F5344CB8AC3E}">
        <p14:creationId xmlns:p14="http://schemas.microsoft.com/office/powerpoint/2010/main" val="97046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predict using automated model </a:t>
            </a:r>
            <a:r>
              <a:rPr lang="en-US" dirty="0">
                <a:sym typeface="Wingdings" pitchFamily="2" charset="2"/>
              </a:rPr>
              <a:t> change diagram accordingly</a:t>
            </a:r>
            <a:endParaRPr lang="en-US" dirty="0"/>
          </a:p>
        </p:txBody>
      </p:sp>
      <p:sp>
        <p:nvSpPr>
          <p:cNvPr id="4" name="Slide Number Placeholder 3"/>
          <p:cNvSpPr>
            <a:spLocks noGrp="1"/>
          </p:cNvSpPr>
          <p:nvPr>
            <p:ph type="sldNum" sz="quarter" idx="5"/>
          </p:nvPr>
        </p:nvSpPr>
        <p:spPr/>
        <p:txBody>
          <a:bodyPr/>
          <a:lstStyle/>
          <a:p>
            <a:fld id="{16CEA23D-FF44-1942-AC7F-B3B210D780BD}" type="slidenum">
              <a:rPr lang="en-US" smtClean="0"/>
              <a:t>11</a:t>
            </a:fld>
            <a:endParaRPr lang="en-US"/>
          </a:p>
        </p:txBody>
      </p:sp>
    </p:spTree>
    <p:extLst>
      <p:ext uri="{BB962C8B-B14F-4D97-AF65-F5344CB8AC3E}">
        <p14:creationId xmlns:p14="http://schemas.microsoft.com/office/powerpoint/2010/main" val="52406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image of word “the” and it’s 100 dim embedding</a:t>
            </a:r>
          </a:p>
        </p:txBody>
      </p:sp>
      <p:sp>
        <p:nvSpPr>
          <p:cNvPr id="4" name="Slide Number Placeholder 3"/>
          <p:cNvSpPr>
            <a:spLocks noGrp="1"/>
          </p:cNvSpPr>
          <p:nvPr>
            <p:ph type="sldNum" sz="quarter" idx="5"/>
          </p:nvPr>
        </p:nvSpPr>
        <p:spPr/>
        <p:txBody>
          <a:bodyPr/>
          <a:lstStyle/>
          <a:p>
            <a:fld id="{16CEA23D-FF44-1942-AC7F-B3B210D780BD}" type="slidenum">
              <a:rPr lang="en-US" smtClean="0"/>
              <a:t>13</a:t>
            </a:fld>
            <a:endParaRPr lang="en-US"/>
          </a:p>
        </p:txBody>
      </p:sp>
    </p:spTree>
    <p:extLst>
      <p:ext uri="{BB962C8B-B14F-4D97-AF65-F5344CB8AC3E}">
        <p14:creationId xmlns:p14="http://schemas.microsoft.com/office/powerpoint/2010/main" val="355143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of review, summary, predicted</a:t>
            </a:r>
          </a:p>
        </p:txBody>
      </p:sp>
      <p:sp>
        <p:nvSpPr>
          <p:cNvPr id="4" name="Slide Number Placeholder 3"/>
          <p:cNvSpPr>
            <a:spLocks noGrp="1"/>
          </p:cNvSpPr>
          <p:nvPr>
            <p:ph type="sldNum" sz="quarter" idx="5"/>
          </p:nvPr>
        </p:nvSpPr>
        <p:spPr/>
        <p:txBody>
          <a:bodyPr/>
          <a:lstStyle/>
          <a:p>
            <a:fld id="{16CEA23D-FF44-1942-AC7F-B3B210D780BD}" type="slidenum">
              <a:rPr lang="en-US" smtClean="0"/>
              <a:t>14</a:t>
            </a:fld>
            <a:endParaRPr lang="en-US"/>
          </a:p>
        </p:txBody>
      </p:sp>
    </p:spTree>
    <p:extLst>
      <p:ext uri="{BB962C8B-B14F-4D97-AF65-F5344CB8AC3E}">
        <p14:creationId xmlns:p14="http://schemas.microsoft.com/office/powerpoint/2010/main" val="127975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3276DCD-985A-B24A-8A91-B3E3B3F7D2C7}" type="datetimeFigureOut">
              <a:rPr lang="en-US" smtClean="0"/>
              <a:t>4/29/19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C62517D-510A-EA4F-AD77-D30A44C23EA8}" type="slidenum">
              <a:rPr lang="en-US" smtClean="0"/>
              <a:t>‹#›</a:t>
            </a:fld>
            <a:endParaRPr lang="en-US"/>
          </a:p>
        </p:txBody>
      </p:sp>
    </p:spTree>
    <p:extLst>
      <p:ext uri="{BB962C8B-B14F-4D97-AF65-F5344CB8AC3E}">
        <p14:creationId xmlns:p14="http://schemas.microsoft.com/office/powerpoint/2010/main" val="285216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76DCD-985A-B24A-8A91-B3E3B3F7D2C7}" type="datetimeFigureOut">
              <a:rPr lang="en-US" smtClean="0"/>
              <a:t>4/29/19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229680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3276DCD-985A-B24A-8A91-B3E3B3F7D2C7}" type="datetimeFigureOut">
              <a:rPr lang="en-US" smtClean="0"/>
              <a:t>4/29/19</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C62517D-510A-EA4F-AD77-D30A44C23EA8}" type="slidenum">
              <a:rPr lang="en-US" smtClean="0"/>
              <a:t>‹#›</a:t>
            </a:fld>
            <a:endParaRPr lang="en-US"/>
          </a:p>
        </p:txBody>
      </p:sp>
    </p:spTree>
    <p:extLst>
      <p:ext uri="{BB962C8B-B14F-4D97-AF65-F5344CB8AC3E}">
        <p14:creationId xmlns:p14="http://schemas.microsoft.com/office/powerpoint/2010/main" val="180128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76DCD-985A-B24A-8A91-B3E3B3F7D2C7}" type="datetimeFigureOut">
              <a:rPr lang="en-US" smtClean="0"/>
              <a:t>4/29/19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100499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3276DCD-985A-B24A-8A91-B3E3B3F7D2C7}" type="datetimeFigureOut">
              <a:rPr lang="en-US" smtClean="0"/>
              <a:t>4/29/19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C62517D-510A-EA4F-AD77-D30A44C23EA8}" type="slidenum">
              <a:rPr lang="en-US" smtClean="0"/>
              <a:t>‹#›</a:t>
            </a:fld>
            <a:endParaRPr lang="en-US"/>
          </a:p>
        </p:txBody>
      </p:sp>
    </p:spTree>
    <p:extLst>
      <p:ext uri="{BB962C8B-B14F-4D97-AF65-F5344CB8AC3E}">
        <p14:creationId xmlns:p14="http://schemas.microsoft.com/office/powerpoint/2010/main" val="2566684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276DCD-985A-B24A-8A91-B3E3B3F7D2C7}" type="datetimeFigureOut">
              <a:rPr lang="en-US" smtClean="0"/>
              <a:t>4/29/19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3594649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276DCD-985A-B24A-8A91-B3E3B3F7D2C7}" type="datetimeFigureOut">
              <a:rPr lang="en-US" smtClean="0"/>
              <a:t>4/29/19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44773421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276DCD-985A-B24A-8A91-B3E3B3F7D2C7}" type="datetimeFigureOut">
              <a:rPr lang="en-US" smtClean="0"/>
              <a:t>4/29/19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117892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76DCD-985A-B24A-8A91-B3E3B3F7D2C7}" type="datetimeFigureOut">
              <a:rPr lang="en-US" smtClean="0"/>
              <a:t>4/29/19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3941524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3276DCD-985A-B24A-8A91-B3E3B3F7D2C7}" type="datetimeFigureOut">
              <a:rPr lang="en-US" smtClean="0"/>
              <a:t>4/29/19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C62517D-510A-EA4F-AD77-D30A44C23EA8}" type="slidenum">
              <a:rPr lang="en-US" smtClean="0"/>
              <a:t>‹#›</a:t>
            </a:fld>
            <a:endParaRPr lang="en-US"/>
          </a:p>
        </p:txBody>
      </p:sp>
    </p:spTree>
    <p:extLst>
      <p:ext uri="{BB962C8B-B14F-4D97-AF65-F5344CB8AC3E}">
        <p14:creationId xmlns:p14="http://schemas.microsoft.com/office/powerpoint/2010/main" val="33007907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276DCD-985A-B24A-8A91-B3E3B3F7D2C7}" type="datetimeFigureOut">
              <a:rPr lang="en-US" smtClean="0"/>
              <a:t>4/29/19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2517D-510A-EA4F-AD77-D30A44C23EA8}" type="slidenum">
              <a:rPr lang="en-US" smtClean="0"/>
              <a:t>‹#›</a:t>
            </a:fld>
            <a:endParaRPr lang="en-US"/>
          </a:p>
        </p:txBody>
      </p:sp>
    </p:spTree>
    <p:extLst>
      <p:ext uri="{BB962C8B-B14F-4D97-AF65-F5344CB8AC3E}">
        <p14:creationId xmlns:p14="http://schemas.microsoft.com/office/powerpoint/2010/main" val="178504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3276DCD-985A-B24A-8A91-B3E3B3F7D2C7}" type="datetimeFigureOut">
              <a:rPr lang="en-US" smtClean="0"/>
              <a:t>4/29/19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C62517D-510A-EA4F-AD77-D30A44C23EA8}"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42688249"/>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keras-team/keras/blob/master/examples/lstm_seq2seq.py" TargetMode="External"/><Relationship Id="rId13" Type="http://schemas.openxmlformats.org/officeDocument/2006/relationships/hyperlink" Target="https://medium.com/mlreview/understanding-lstm-and-its-diagrams-37e2f46f1714" TargetMode="External"/><Relationship Id="rId3" Type="http://schemas.openxmlformats.org/officeDocument/2006/relationships/hyperlink" Target="https://machinelearningmastery.com/encoder-decoder-deep-learning-models-text-summarization/" TargetMode="External"/><Relationship Id="rId7" Type="http://schemas.openxmlformats.org/officeDocument/2006/relationships/hyperlink" Target="https://blog.keras.io/a-ten-minute-introduction-to-sequence-to-sequence-learning-in-keras.html" TargetMode="External"/><Relationship Id="rId12" Type="http://schemas.openxmlformats.org/officeDocument/2006/relationships/hyperlink" Target="https://www.kaggle.com/snap/amazon-fine-food-reviews" TargetMode="External"/><Relationship Id="rId2" Type="http://schemas.openxmlformats.org/officeDocument/2006/relationships/hyperlink" Target="https://machinelearningmastery.com/encoder-decoder-long-short-term-memory-networks/" TargetMode="External"/><Relationship Id="rId1" Type="http://schemas.openxmlformats.org/officeDocument/2006/relationships/slideLayout" Target="../slideLayouts/slideLayout2.xml"/><Relationship Id="rId6" Type="http://schemas.openxmlformats.org/officeDocument/2006/relationships/hyperlink" Target="https://machinelearningmastery.com/how-to-develop-a-word-level-neural-language-model-in-keras/" TargetMode="External"/><Relationship Id="rId11" Type="http://schemas.openxmlformats.org/officeDocument/2006/relationships/hyperlink" Target="https://github.com/devm2024/nmt_keras/blob/master/base.ipynb" TargetMode="External"/><Relationship Id="rId5" Type="http://schemas.openxmlformats.org/officeDocument/2006/relationships/hyperlink" Target="https://machinelearningmastery.com/use-word-embedding-layers-deep-learning-keras/" TargetMode="External"/><Relationship Id="rId10" Type="http://schemas.openxmlformats.org/officeDocument/2006/relationships/hyperlink" Target="https://medium.com/@dev.elect.iitd/neural-machine-translation-using-word-level-seq2seq-model-47538cba8cd7" TargetMode="External"/><Relationship Id="rId4" Type="http://schemas.openxmlformats.org/officeDocument/2006/relationships/hyperlink" Target="https://machinelearningmastery.com/encoder-decoder-models-text-summarization-keras/" TargetMode="External"/><Relationship Id="rId9" Type="http://schemas.openxmlformats.org/officeDocument/2006/relationships/hyperlink" Target="https://github.com/Currie32/Text-Summarization-with-Amazon-Reviews/blob/master/summarize_reviews.ipynb" TargetMode="External"/><Relationship Id="rId14" Type="http://schemas.openxmlformats.org/officeDocument/2006/relationships/hyperlink" Target="https://towardsdatascience.com/recurrent-neural-networks-and-lstm-4b601dd822a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BBD91-C6B0-3343-8569-53A8B807ED14}"/>
              </a:ext>
            </a:extLst>
          </p:cNvPr>
          <p:cNvSpPr>
            <a:spLocks noGrp="1"/>
          </p:cNvSpPr>
          <p:nvPr>
            <p:ph type="ctrTitle"/>
          </p:nvPr>
        </p:nvSpPr>
        <p:spPr>
          <a:xfrm>
            <a:off x="4449960" y="1507414"/>
            <a:ext cx="7295507" cy="3703320"/>
          </a:xfrm>
        </p:spPr>
        <p:txBody>
          <a:bodyPr anchor="ctr">
            <a:normAutofit/>
          </a:bodyPr>
          <a:lstStyle/>
          <a:p>
            <a:r>
              <a:rPr lang="en-US" sz="4800" dirty="0"/>
              <a:t>Text summarization using encoder decoder networks</a:t>
            </a:r>
          </a:p>
        </p:txBody>
      </p:sp>
      <p:sp>
        <p:nvSpPr>
          <p:cNvPr id="3" name="Subtitle 2">
            <a:extLst>
              <a:ext uri="{FF2B5EF4-FFF2-40B4-BE49-F238E27FC236}">
                <a16:creationId xmlns:a16="http://schemas.microsoft.com/office/drawing/2014/main" id="{F39C1CC1-8A18-9441-BF3A-9DCD46D07E48}"/>
              </a:ext>
            </a:extLst>
          </p:cNvPr>
          <p:cNvSpPr>
            <a:spLocks noGrp="1"/>
          </p:cNvSpPr>
          <p:nvPr>
            <p:ph type="subTitle" idx="1"/>
          </p:nvPr>
        </p:nvSpPr>
        <p:spPr>
          <a:xfrm>
            <a:off x="444342" y="1507414"/>
            <a:ext cx="3330781" cy="3703320"/>
          </a:xfrm>
          <a:ln w="57150">
            <a:noFill/>
          </a:ln>
        </p:spPr>
        <p:txBody>
          <a:bodyPr anchor="ctr">
            <a:normAutofit/>
          </a:bodyPr>
          <a:lstStyle/>
          <a:p>
            <a:pPr algn="r"/>
            <a:r>
              <a:rPr lang="en-US" sz="2000" dirty="0"/>
              <a:t>Sherry Rodas</a:t>
            </a:r>
          </a:p>
          <a:p>
            <a:pPr algn="r"/>
            <a:r>
              <a:rPr lang="en-US" sz="2000" dirty="0"/>
              <a:t>Advisor: Dr. Soibam</a:t>
            </a:r>
          </a:p>
          <a:p>
            <a:pPr algn="r"/>
            <a:r>
              <a:rPr lang="en-US" sz="2000" dirty="0"/>
              <a:t>April 30,2019</a:t>
            </a:r>
          </a:p>
        </p:txBody>
      </p:sp>
      <p:sp>
        <p:nvSpPr>
          <p:cNvPr id="21" name="Rectangle 20">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56071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99EB-5142-064C-B52A-153B0AD48A68}"/>
              </a:ext>
            </a:extLst>
          </p:cNvPr>
          <p:cNvSpPr>
            <a:spLocks noGrp="1"/>
          </p:cNvSpPr>
          <p:nvPr>
            <p:ph type="title"/>
          </p:nvPr>
        </p:nvSpPr>
        <p:spPr>
          <a:xfrm>
            <a:off x="581192" y="702156"/>
            <a:ext cx="11029616" cy="1013800"/>
          </a:xfrm>
        </p:spPr>
        <p:txBody>
          <a:bodyPr>
            <a:normAutofit/>
          </a:bodyPr>
          <a:lstStyle/>
          <a:p>
            <a:r>
              <a:rPr lang="en-US" dirty="0"/>
              <a:t>Encoder decoder lstm architecture</a:t>
            </a:r>
          </a:p>
        </p:txBody>
      </p:sp>
      <p:sp>
        <p:nvSpPr>
          <p:cNvPr id="13" name="Rectangle 8">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CF9B45-53BE-BF48-BB6D-05D547F35113}"/>
              </a:ext>
            </a:extLst>
          </p:cNvPr>
          <p:cNvPicPr>
            <a:picLocks noChangeAspect="1"/>
          </p:cNvPicPr>
          <p:nvPr/>
        </p:nvPicPr>
        <p:blipFill>
          <a:blip r:embed="rId3"/>
          <a:stretch>
            <a:fillRect/>
          </a:stretch>
        </p:blipFill>
        <p:spPr>
          <a:xfrm>
            <a:off x="1415754" y="2361056"/>
            <a:ext cx="1788117" cy="3649219"/>
          </a:xfrm>
          <a:prstGeom prst="rect">
            <a:avLst/>
          </a:prstGeom>
        </p:spPr>
      </p:pic>
      <p:sp>
        <p:nvSpPr>
          <p:cNvPr id="3" name="Content Placeholder 2">
            <a:extLst>
              <a:ext uri="{FF2B5EF4-FFF2-40B4-BE49-F238E27FC236}">
                <a16:creationId xmlns:a16="http://schemas.microsoft.com/office/drawing/2014/main" id="{80358A22-168F-E446-95F6-06544B7ACF44}"/>
              </a:ext>
            </a:extLst>
          </p:cNvPr>
          <p:cNvSpPr>
            <a:spLocks noGrp="1"/>
          </p:cNvSpPr>
          <p:nvPr>
            <p:ph idx="1"/>
          </p:nvPr>
        </p:nvSpPr>
        <p:spPr>
          <a:xfrm>
            <a:off x="4505325" y="2180496"/>
            <a:ext cx="7105481" cy="4045683"/>
          </a:xfrm>
        </p:spPr>
        <p:txBody>
          <a:bodyPr>
            <a:normAutofit/>
          </a:bodyPr>
          <a:lstStyle/>
          <a:p>
            <a:r>
              <a:rPr lang="en-US" dirty="0"/>
              <a:t>Encoder Model: takes in encoder inputs, outputs encoder states</a:t>
            </a:r>
          </a:p>
          <a:p>
            <a:r>
              <a:rPr lang="en-US" dirty="0"/>
              <a:t>Decoder Model: takes in decoder inputs and states, outputs predicted token and decoder state to generate next token</a:t>
            </a:r>
          </a:p>
          <a:p>
            <a:r>
              <a:rPr lang="en-US" dirty="0"/>
              <a:t>Inference Process:</a:t>
            </a:r>
          </a:p>
          <a:p>
            <a:pPr lvl="1"/>
            <a:r>
              <a:rPr lang="en-US" dirty="0"/>
              <a:t>Encode the input sentence and retrieve the initial decoder state</a:t>
            </a:r>
          </a:p>
          <a:p>
            <a:pPr lvl="1"/>
            <a:r>
              <a:rPr lang="en-US" dirty="0"/>
              <a:t>Run one step of the decoder with this initial state and a "start of sequence" token as target. The output will be the next target character.</a:t>
            </a:r>
          </a:p>
          <a:p>
            <a:pPr lvl="1"/>
            <a:r>
              <a:rPr lang="en-US" dirty="0"/>
              <a:t>Append the target character predicted and repeat.</a:t>
            </a:r>
          </a:p>
        </p:txBody>
      </p:sp>
      <p:sp>
        <p:nvSpPr>
          <p:cNvPr id="14" name="Rectangle 10">
            <a:extLst>
              <a:ext uri="{FF2B5EF4-FFF2-40B4-BE49-F238E27FC236}">
                <a16:creationId xmlns:a16="http://schemas.microsoft.com/office/drawing/2014/main" id="{054F317B-4EA9-4C94-9EF8-020431E3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9800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8D29-7A78-9A44-8935-1A3E42F21E86}"/>
              </a:ext>
            </a:extLst>
          </p:cNvPr>
          <p:cNvSpPr>
            <a:spLocks noGrp="1"/>
          </p:cNvSpPr>
          <p:nvPr>
            <p:ph type="title"/>
          </p:nvPr>
        </p:nvSpPr>
        <p:spPr>
          <a:xfrm>
            <a:off x="581192" y="702156"/>
            <a:ext cx="11029616" cy="1013800"/>
          </a:xfrm>
        </p:spPr>
        <p:txBody>
          <a:bodyPr>
            <a:normAutofit/>
          </a:bodyPr>
          <a:lstStyle/>
          <a:p>
            <a:r>
              <a:rPr lang="en-US"/>
              <a:t>Encoder decoder lstm architecture</a:t>
            </a:r>
          </a:p>
        </p:txBody>
      </p:sp>
      <p:sp>
        <p:nvSpPr>
          <p:cNvPr id="30" name="Rectangle 25">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46534F-3068-464E-A6E3-E8B15ED3499F}"/>
              </a:ext>
            </a:extLst>
          </p:cNvPr>
          <p:cNvPicPr>
            <a:picLocks noChangeAspect="1"/>
          </p:cNvPicPr>
          <p:nvPr/>
        </p:nvPicPr>
        <p:blipFill>
          <a:blip r:embed="rId3"/>
          <a:stretch>
            <a:fillRect/>
          </a:stretch>
        </p:blipFill>
        <p:spPr>
          <a:xfrm>
            <a:off x="571497" y="2343150"/>
            <a:ext cx="3471866" cy="3798406"/>
          </a:xfrm>
          <a:prstGeom prst="rect">
            <a:avLst/>
          </a:prstGeom>
        </p:spPr>
      </p:pic>
      <p:sp>
        <p:nvSpPr>
          <p:cNvPr id="3" name="Content Placeholder 2">
            <a:extLst>
              <a:ext uri="{FF2B5EF4-FFF2-40B4-BE49-F238E27FC236}">
                <a16:creationId xmlns:a16="http://schemas.microsoft.com/office/drawing/2014/main" id="{3D7BE61A-28FE-6D42-A5BD-1F51806EE16A}"/>
              </a:ext>
            </a:extLst>
          </p:cNvPr>
          <p:cNvSpPr>
            <a:spLocks noGrp="1"/>
          </p:cNvSpPr>
          <p:nvPr>
            <p:ph idx="1"/>
          </p:nvPr>
        </p:nvSpPr>
        <p:spPr>
          <a:xfrm>
            <a:off x="4505325" y="2180496"/>
            <a:ext cx="7105481" cy="4045683"/>
          </a:xfrm>
        </p:spPr>
        <p:txBody>
          <a:bodyPr>
            <a:normAutofit/>
          </a:bodyPr>
          <a:lstStyle/>
          <a:p>
            <a:pPr fontAlgn="base"/>
            <a:r>
              <a:rPr lang="en-US" dirty="0"/>
              <a:t>Review text is fed to the decoder at each step of the generated output sequence</a:t>
            </a:r>
          </a:p>
          <a:p>
            <a:pPr fontAlgn="base"/>
            <a:r>
              <a:rPr lang="en-US" dirty="0"/>
              <a:t>Decoder uses previously generated words to predict next word in the sequence</a:t>
            </a:r>
          </a:p>
          <a:p>
            <a:pPr fontAlgn="base"/>
            <a:r>
              <a:rPr lang="en-US" dirty="0"/>
              <a:t>The model is repeated and automatically feeds the output words to the decoder until the maximum sentence length or end-of-sequence token has been reached</a:t>
            </a:r>
          </a:p>
        </p:txBody>
      </p:sp>
      <p:sp>
        <p:nvSpPr>
          <p:cNvPr id="31" name="Rectangle 27">
            <a:extLst>
              <a:ext uri="{FF2B5EF4-FFF2-40B4-BE49-F238E27FC236}">
                <a16:creationId xmlns:a16="http://schemas.microsoft.com/office/drawing/2014/main" id="{054F317B-4EA9-4C94-9EF8-020431E3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61165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CCEA71-7A17-5043-A7FA-ECA664DD428C}"/>
              </a:ext>
            </a:extLst>
          </p:cNvPr>
          <p:cNvPicPr>
            <a:picLocks noChangeAspect="1"/>
          </p:cNvPicPr>
          <p:nvPr/>
        </p:nvPicPr>
        <p:blipFill>
          <a:blip r:embed="rId2"/>
          <a:stretch>
            <a:fillRect/>
          </a:stretch>
        </p:blipFill>
        <p:spPr>
          <a:xfrm>
            <a:off x="1522921" y="1208531"/>
            <a:ext cx="5335289" cy="4735069"/>
          </a:xfrm>
          <a:prstGeom prst="rect">
            <a:avLst/>
          </a:prstGeom>
        </p:spPr>
      </p:pic>
      <p:sp>
        <p:nvSpPr>
          <p:cNvPr id="19" name="Rectangle 18">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B9B4463-A168-E949-82A4-320B45E4128D}"/>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a:solidFill>
                  <a:srgbClr val="FFFFFF"/>
                </a:solidFill>
              </a:rPr>
              <a:t>Encoder decoder lstm architecture</a:t>
            </a:r>
          </a:p>
        </p:txBody>
      </p:sp>
      <p:sp>
        <p:nvSpPr>
          <p:cNvPr id="3" name="Content Placeholder 2">
            <a:extLst>
              <a:ext uri="{FF2B5EF4-FFF2-40B4-BE49-F238E27FC236}">
                <a16:creationId xmlns:a16="http://schemas.microsoft.com/office/drawing/2014/main" id="{C4D92450-BD58-FC4A-8897-A12D4601F022}"/>
              </a:ext>
            </a:extLst>
          </p:cNvPr>
          <p:cNvSpPr>
            <a:spLocks noGrp="1"/>
          </p:cNvSpPr>
          <p:nvPr>
            <p:ph idx="1"/>
          </p:nvPr>
        </p:nvSpPr>
        <p:spPr>
          <a:xfrm>
            <a:off x="8296275" y="3505095"/>
            <a:ext cx="3081576" cy="1733655"/>
          </a:xfrm>
        </p:spPr>
        <p:txBody>
          <a:bodyPr vert="horz" lIns="91440" tIns="45720" rIns="91440" bIns="45720" rtlCol="0" anchor="t">
            <a:normAutofit/>
          </a:bodyPr>
          <a:lstStyle/>
          <a:p>
            <a:pPr marL="0" indent="0">
              <a:buNone/>
            </a:pPr>
            <a:r>
              <a:rPr lang="en-US" sz="1600" cap="all" dirty="0">
                <a:solidFill>
                  <a:srgbClr val="FF7F5F"/>
                </a:solidFill>
              </a:rPr>
              <a:t>Lstm cell</a:t>
            </a:r>
          </a:p>
        </p:txBody>
      </p:sp>
      <p:sp>
        <p:nvSpPr>
          <p:cNvPr id="21" name="Rectangle 20">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7F5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8458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B1104-7B52-F541-9F96-D97B20A49B8A}"/>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training</a:t>
            </a:r>
          </a:p>
        </p:txBody>
      </p:sp>
      <p:sp>
        <p:nvSpPr>
          <p:cNvPr id="12" name="Rectangle 11">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253BCB9C-CCCC-4F4C-AFF5-3E8C3C5430FF}"/>
              </a:ext>
            </a:extLst>
          </p:cNvPr>
          <p:cNvGraphicFramePr>
            <a:graphicFrameLocks noGrp="1"/>
          </p:cNvGraphicFramePr>
          <p:nvPr>
            <p:ph idx="1"/>
            <p:extLst>
              <p:ext uri="{D42A27DB-BD31-4B8C-83A1-F6EECF244321}">
                <p14:modId xmlns:p14="http://schemas.microsoft.com/office/powerpoint/2010/main" val="1259777323"/>
              </p:ext>
            </p:extLst>
          </p:nvPr>
        </p:nvGraphicFramePr>
        <p:xfrm>
          <a:off x="4517756" y="1037967"/>
          <a:ext cx="7261868"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916855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087B8A64-F91F-6B41-BB8C-9BE4FCA56566}"/>
              </a:ext>
            </a:extLst>
          </p:cNvPr>
          <p:cNvPicPr>
            <a:picLocks noChangeAspect="1"/>
          </p:cNvPicPr>
          <p:nvPr/>
        </p:nvPicPr>
        <p:blipFill rotWithShape="1">
          <a:blip r:embed="rId3"/>
          <a:srcRect t="-1" b="-105"/>
          <a:stretch/>
        </p:blipFill>
        <p:spPr>
          <a:xfrm>
            <a:off x="1109095" y="1208531"/>
            <a:ext cx="6162941" cy="4735069"/>
          </a:xfrm>
          <a:prstGeom prst="rect">
            <a:avLst/>
          </a:prstGeom>
        </p:spPr>
      </p:pic>
      <p:sp>
        <p:nvSpPr>
          <p:cNvPr id="53" name="Rectangle 52">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742B7C-8B9D-0843-A7C9-BF23F5A74FF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Model outputs</a:t>
            </a:r>
          </a:p>
        </p:txBody>
      </p:sp>
      <p:sp>
        <p:nvSpPr>
          <p:cNvPr id="55" name="Rectangle 54">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60A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7264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93A3-6E11-454E-91AE-3DCE83F97266}"/>
              </a:ext>
            </a:extLst>
          </p:cNvPr>
          <p:cNvSpPr>
            <a:spLocks noGrp="1"/>
          </p:cNvSpPr>
          <p:nvPr>
            <p:ph type="title"/>
          </p:nvPr>
        </p:nvSpPr>
        <p:spPr/>
        <p:txBody>
          <a:bodyPr/>
          <a:lstStyle/>
          <a:p>
            <a:r>
              <a:rPr lang="en-US" dirty="0"/>
              <a:t>Evaluate predictions – matching words</a:t>
            </a:r>
          </a:p>
        </p:txBody>
      </p:sp>
      <p:sp>
        <p:nvSpPr>
          <p:cNvPr id="3" name="Content Placeholder 2">
            <a:extLst>
              <a:ext uri="{FF2B5EF4-FFF2-40B4-BE49-F238E27FC236}">
                <a16:creationId xmlns:a16="http://schemas.microsoft.com/office/drawing/2014/main" id="{CCD9413F-2C5B-8D4D-A3C5-BFB2F2B73D7A}"/>
              </a:ext>
            </a:extLst>
          </p:cNvPr>
          <p:cNvSpPr>
            <a:spLocks noGrp="1"/>
          </p:cNvSpPr>
          <p:nvPr>
            <p:ph idx="1"/>
          </p:nvPr>
        </p:nvSpPr>
        <p:spPr>
          <a:xfrm>
            <a:off x="1396588" y="4942012"/>
            <a:ext cx="9398821" cy="1343956"/>
          </a:xfrm>
        </p:spPr>
        <p:txBody>
          <a:bodyPr/>
          <a:lstStyle/>
          <a:p>
            <a:r>
              <a:rPr lang="en-US" dirty="0"/>
              <a:t>For each Amazon Review:</a:t>
            </a:r>
          </a:p>
          <a:p>
            <a:pPr lvl="1"/>
            <a:r>
              <a:rPr lang="en-US" dirty="0"/>
              <a:t>How many words of the predicted sequence were found in the reviews sequence</a:t>
            </a:r>
          </a:p>
          <a:p>
            <a:pPr lvl="1"/>
            <a:r>
              <a:rPr lang="en-US" dirty="0"/>
              <a:t>How many words of the predicted sequence were found in the summary sequence</a:t>
            </a:r>
          </a:p>
        </p:txBody>
      </p:sp>
      <p:pic>
        <p:nvPicPr>
          <p:cNvPr id="7" name="Picture 6">
            <a:extLst>
              <a:ext uri="{FF2B5EF4-FFF2-40B4-BE49-F238E27FC236}">
                <a16:creationId xmlns:a16="http://schemas.microsoft.com/office/drawing/2014/main" id="{CAD7B4EC-58E3-664D-88DF-5FB22F0C122F}"/>
              </a:ext>
            </a:extLst>
          </p:cNvPr>
          <p:cNvPicPr>
            <a:picLocks noChangeAspect="1"/>
          </p:cNvPicPr>
          <p:nvPr/>
        </p:nvPicPr>
        <p:blipFill>
          <a:blip r:embed="rId3"/>
          <a:stretch>
            <a:fillRect/>
          </a:stretch>
        </p:blipFill>
        <p:spPr>
          <a:xfrm>
            <a:off x="1396589" y="2013740"/>
            <a:ext cx="9398822" cy="2630488"/>
          </a:xfrm>
          <a:prstGeom prst="rect">
            <a:avLst/>
          </a:prstGeom>
        </p:spPr>
      </p:pic>
    </p:spTree>
    <p:extLst>
      <p:ext uri="{BB962C8B-B14F-4D97-AF65-F5344CB8AC3E}">
        <p14:creationId xmlns:p14="http://schemas.microsoft.com/office/powerpoint/2010/main" val="1074488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1C1E-6585-CE40-BFC4-BE0ADB34C34B}"/>
              </a:ext>
            </a:extLst>
          </p:cNvPr>
          <p:cNvSpPr>
            <a:spLocks noGrp="1"/>
          </p:cNvSpPr>
          <p:nvPr>
            <p:ph type="title"/>
          </p:nvPr>
        </p:nvSpPr>
        <p:spPr>
          <a:xfrm>
            <a:off x="581192" y="702156"/>
            <a:ext cx="11029616" cy="1013800"/>
          </a:xfrm>
        </p:spPr>
        <p:txBody>
          <a:bodyPr/>
          <a:lstStyle/>
          <a:p>
            <a:r>
              <a:rPr lang="en-US" dirty="0"/>
              <a:t>Evaluate predictions – matching sentiments</a:t>
            </a:r>
          </a:p>
        </p:txBody>
      </p:sp>
      <p:sp>
        <p:nvSpPr>
          <p:cNvPr id="6" name="Content Placeholder 5">
            <a:extLst>
              <a:ext uri="{FF2B5EF4-FFF2-40B4-BE49-F238E27FC236}">
                <a16:creationId xmlns:a16="http://schemas.microsoft.com/office/drawing/2014/main" id="{A075BED8-371F-BC43-A466-490D0E6C0409}"/>
              </a:ext>
            </a:extLst>
          </p:cNvPr>
          <p:cNvSpPr>
            <a:spLocks noGrp="1"/>
          </p:cNvSpPr>
          <p:nvPr>
            <p:ph idx="1"/>
          </p:nvPr>
        </p:nvSpPr>
        <p:spPr>
          <a:xfrm>
            <a:off x="781049" y="5386998"/>
            <a:ext cx="10629900" cy="1013801"/>
          </a:xfrm>
        </p:spPr>
        <p:txBody>
          <a:bodyPr/>
          <a:lstStyle/>
          <a:p>
            <a:r>
              <a:rPr lang="en-US" dirty="0"/>
              <a:t>Generate sentiment for Review’s Summary and Predicted Summary that can fall into one of 3 categories: </a:t>
            </a:r>
          </a:p>
          <a:p>
            <a:pPr lvl="1"/>
            <a:r>
              <a:rPr lang="en-US" dirty="0"/>
              <a:t>Positive, Neutral, Negative</a:t>
            </a:r>
          </a:p>
        </p:txBody>
      </p:sp>
      <p:pic>
        <p:nvPicPr>
          <p:cNvPr id="4" name="Picture 3">
            <a:extLst>
              <a:ext uri="{FF2B5EF4-FFF2-40B4-BE49-F238E27FC236}">
                <a16:creationId xmlns:a16="http://schemas.microsoft.com/office/drawing/2014/main" id="{C48322E0-1842-EF4C-80AF-3237461F4589}"/>
              </a:ext>
            </a:extLst>
          </p:cNvPr>
          <p:cNvPicPr>
            <a:picLocks noChangeAspect="1"/>
          </p:cNvPicPr>
          <p:nvPr/>
        </p:nvPicPr>
        <p:blipFill>
          <a:blip r:embed="rId3"/>
          <a:stretch>
            <a:fillRect/>
          </a:stretch>
        </p:blipFill>
        <p:spPr>
          <a:xfrm>
            <a:off x="594709" y="2067540"/>
            <a:ext cx="11002579" cy="3233733"/>
          </a:xfrm>
          <a:prstGeom prst="rect">
            <a:avLst/>
          </a:prstGeom>
        </p:spPr>
      </p:pic>
    </p:spTree>
    <p:extLst>
      <p:ext uri="{BB962C8B-B14F-4D97-AF65-F5344CB8AC3E}">
        <p14:creationId xmlns:p14="http://schemas.microsoft.com/office/powerpoint/2010/main" val="403464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1D9A-FDE7-FB4A-8BFF-B02C9BED04C0}"/>
              </a:ext>
            </a:extLst>
          </p:cNvPr>
          <p:cNvSpPr>
            <a:spLocks noGrp="1"/>
          </p:cNvSpPr>
          <p:nvPr>
            <p:ph type="title"/>
          </p:nvPr>
        </p:nvSpPr>
        <p:spPr/>
        <p:txBody>
          <a:bodyPr/>
          <a:lstStyle/>
          <a:p>
            <a:r>
              <a:rPr lang="en-US" dirty="0"/>
              <a:t>Evaluate predictions – matching sentiments</a:t>
            </a:r>
          </a:p>
        </p:txBody>
      </p:sp>
      <p:sp>
        <p:nvSpPr>
          <p:cNvPr id="3" name="Content Placeholder 2">
            <a:extLst>
              <a:ext uri="{FF2B5EF4-FFF2-40B4-BE49-F238E27FC236}">
                <a16:creationId xmlns:a16="http://schemas.microsoft.com/office/drawing/2014/main" id="{A3A79D76-4B77-124A-9260-E339C6BA5407}"/>
              </a:ext>
            </a:extLst>
          </p:cNvPr>
          <p:cNvSpPr>
            <a:spLocks noGrp="1"/>
          </p:cNvSpPr>
          <p:nvPr>
            <p:ph idx="1"/>
          </p:nvPr>
        </p:nvSpPr>
        <p:spPr>
          <a:xfrm>
            <a:off x="7415222" y="2866876"/>
            <a:ext cx="4029074" cy="2159000"/>
          </a:xfrm>
        </p:spPr>
        <p:txBody>
          <a:bodyPr/>
          <a:lstStyle/>
          <a:p>
            <a:r>
              <a:rPr lang="en-US" dirty="0"/>
              <a:t>Calculated how many of the Review Summary Sentiments matched the Predicted Summary Sentiments</a:t>
            </a:r>
          </a:p>
        </p:txBody>
      </p:sp>
      <p:pic>
        <p:nvPicPr>
          <p:cNvPr id="6" name="Picture 5">
            <a:extLst>
              <a:ext uri="{FF2B5EF4-FFF2-40B4-BE49-F238E27FC236}">
                <a16:creationId xmlns:a16="http://schemas.microsoft.com/office/drawing/2014/main" id="{A05461E3-48B4-CA42-8048-FC2FA46E4AD9}"/>
              </a:ext>
            </a:extLst>
          </p:cNvPr>
          <p:cNvPicPr>
            <a:picLocks noChangeAspect="1"/>
          </p:cNvPicPr>
          <p:nvPr/>
        </p:nvPicPr>
        <p:blipFill>
          <a:blip r:embed="rId3"/>
          <a:stretch>
            <a:fillRect/>
          </a:stretch>
        </p:blipFill>
        <p:spPr>
          <a:xfrm>
            <a:off x="747704" y="2573874"/>
            <a:ext cx="6321126" cy="2755363"/>
          </a:xfrm>
          <a:prstGeom prst="rect">
            <a:avLst/>
          </a:prstGeom>
        </p:spPr>
      </p:pic>
    </p:spTree>
    <p:extLst>
      <p:ext uri="{BB962C8B-B14F-4D97-AF65-F5344CB8AC3E}">
        <p14:creationId xmlns:p14="http://schemas.microsoft.com/office/powerpoint/2010/main" val="358992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D687-1375-F948-9315-B5ABB3756C52}"/>
              </a:ext>
            </a:extLst>
          </p:cNvPr>
          <p:cNvSpPr>
            <a:spLocks noGrp="1"/>
          </p:cNvSpPr>
          <p:nvPr>
            <p:ph type="title"/>
          </p:nvPr>
        </p:nvSpPr>
        <p:spPr/>
        <p:txBody>
          <a:bodyPr/>
          <a:lstStyle/>
          <a:p>
            <a:r>
              <a:rPr lang="en-US" dirty="0"/>
              <a:t>Comparing results</a:t>
            </a:r>
          </a:p>
        </p:txBody>
      </p:sp>
      <p:sp>
        <p:nvSpPr>
          <p:cNvPr id="6" name="Content Placeholder 5">
            <a:extLst>
              <a:ext uri="{FF2B5EF4-FFF2-40B4-BE49-F238E27FC236}">
                <a16:creationId xmlns:a16="http://schemas.microsoft.com/office/drawing/2014/main" id="{E27B73BA-7F14-4546-A540-3F49A0B0EBD9}"/>
              </a:ext>
            </a:extLst>
          </p:cNvPr>
          <p:cNvSpPr>
            <a:spLocks noGrp="1"/>
          </p:cNvSpPr>
          <p:nvPr>
            <p:ph idx="1"/>
          </p:nvPr>
        </p:nvSpPr>
        <p:spPr>
          <a:xfrm>
            <a:off x="1607427" y="2518998"/>
            <a:ext cx="8977146" cy="2510202"/>
          </a:xfrm>
        </p:spPr>
        <p:txBody>
          <a:bodyPr numCol="2">
            <a:normAutofit/>
          </a:bodyPr>
          <a:lstStyle/>
          <a:p>
            <a:pPr marL="0" indent="0" algn="ctr">
              <a:lnSpc>
                <a:spcPct val="200000"/>
              </a:lnSpc>
              <a:buNone/>
            </a:pPr>
            <a:r>
              <a:rPr lang="en-US" sz="2400" dirty="0"/>
              <a:t>Matching Sentiments: </a:t>
            </a:r>
          </a:p>
          <a:p>
            <a:pPr marL="936900" lvl="2" indent="-342900">
              <a:buFont typeface="+mj-lt"/>
              <a:buAutoNum type="arabicPeriod"/>
            </a:pPr>
            <a:r>
              <a:rPr lang="en-US" sz="2000" dirty="0"/>
              <a:t>100 lstm - 100 batch</a:t>
            </a:r>
          </a:p>
          <a:p>
            <a:pPr marL="936900" lvl="2" indent="-342900">
              <a:buFont typeface="+mj-lt"/>
              <a:buAutoNum type="arabicPeriod"/>
            </a:pPr>
            <a:r>
              <a:rPr lang="en-US" sz="2000" dirty="0"/>
              <a:t>75 lstm – 100 batch</a:t>
            </a:r>
          </a:p>
          <a:p>
            <a:pPr marL="324000" lvl="1" indent="0" algn="ctr">
              <a:buNone/>
            </a:pPr>
            <a:endParaRPr lang="en-US" sz="1800" dirty="0"/>
          </a:p>
          <a:p>
            <a:pPr marL="0" indent="0" algn="ctr">
              <a:lnSpc>
                <a:spcPct val="200000"/>
              </a:lnSpc>
              <a:buNone/>
            </a:pPr>
            <a:r>
              <a:rPr lang="en-US" sz="2400" dirty="0"/>
              <a:t>Matching Words:</a:t>
            </a:r>
          </a:p>
          <a:p>
            <a:pPr marL="936900" lvl="2" indent="-342900">
              <a:buFont typeface="+mj-lt"/>
              <a:buAutoNum type="arabicPeriod"/>
            </a:pPr>
            <a:r>
              <a:rPr lang="en-US" sz="2000" dirty="0"/>
              <a:t>100 lstm - 100 batch (auto)</a:t>
            </a:r>
          </a:p>
          <a:p>
            <a:pPr marL="936900" lvl="2" indent="-342900">
              <a:buFont typeface="+mj-lt"/>
              <a:buAutoNum type="arabicPeriod"/>
            </a:pPr>
            <a:r>
              <a:rPr lang="en-US" sz="2000" dirty="0"/>
              <a:t>100 lstm - 100 batch</a:t>
            </a:r>
          </a:p>
        </p:txBody>
      </p:sp>
    </p:spTree>
    <p:extLst>
      <p:ext uri="{BB962C8B-B14F-4D97-AF65-F5344CB8AC3E}">
        <p14:creationId xmlns:p14="http://schemas.microsoft.com/office/powerpoint/2010/main" val="83456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081E-D670-6141-8755-74FCFD9D18E1}"/>
              </a:ext>
            </a:extLst>
          </p:cNvPr>
          <p:cNvSpPr>
            <a:spLocks noGrp="1"/>
          </p:cNvSpPr>
          <p:nvPr>
            <p:ph type="title"/>
          </p:nvPr>
        </p:nvSpPr>
        <p:spPr/>
        <p:txBody>
          <a:bodyPr/>
          <a:lstStyle/>
          <a:p>
            <a:r>
              <a:rPr lang="en-US" dirty="0"/>
              <a:t>Learnings &amp; Conclusions</a:t>
            </a:r>
          </a:p>
        </p:txBody>
      </p:sp>
      <p:sp>
        <p:nvSpPr>
          <p:cNvPr id="3" name="Content Placeholder 2">
            <a:extLst>
              <a:ext uri="{FF2B5EF4-FFF2-40B4-BE49-F238E27FC236}">
                <a16:creationId xmlns:a16="http://schemas.microsoft.com/office/drawing/2014/main" id="{E7960A1C-8E3A-7C42-98A0-FD1D09BAEB0B}"/>
              </a:ext>
            </a:extLst>
          </p:cNvPr>
          <p:cNvSpPr>
            <a:spLocks noGrp="1"/>
          </p:cNvSpPr>
          <p:nvPr>
            <p:ph idx="1"/>
          </p:nvPr>
        </p:nvSpPr>
        <p:spPr/>
        <p:txBody>
          <a:bodyPr>
            <a:normAutofit/>
          </a:bodyPr>
          <a:lstStyle/>
          <a:p>
            <a:pPr marL="0" indent="0">
              <a:buNone/>
            </a:pPr>
            <a:r>
              <a:rPr lang="en-US" b="1" dirty="0"/>
              <a:t>Model Architecture A</a:t>
            </a:r>
          </a:p>
          <a:p>
            <a:r>
              <a:rPr lang="en-US" dirty="0"/>
              <a:t>Accuracy scores improve when more LSTM cells are used in model</a:t>
            </a:r>
          </a:p>
          <a:p>
            <a:r>
              <a:rPr lang="en-US" dirty="0"/>
              <a:t>Predicted summaries described the review better than the input summary</a:t>
            </a:r>
          </a:p>
          <a:p>
            <a:r>
              <a:rPr lang="en-US" dirty="0"/>
              <a:t>Predicted summaries grammar was better than Model Architecture B (auto)</a:t>
            </a:r>
          </a:p>
          <a:p>
            <a:pPr marL="0" indent="0">
              <a:buNone/>
            </a:pPr>
            <a:endParaRPr lang="en-US" dirty="0"/>
          </a:p>
          <a:p>
            <a:pPr marL="0" indent="0">
              <a:buNone/>
            </a:pPr>
            <a:r>
              <a:rPr lang="en-US" b="1" dirty="0"/>
              <a:t>Model Architecture B (auto) </a:t>
            </a:r>
          </a:p>
          <a:p>
            <a:r>
              <a:rPr lang="en-US" dirty="0"/>
              <a:t>Generated predictions that used more words from the reviews and input summaries</a:t>
            </a:r>
          </a:p>
          <a:p>
            <a:r>
              <a:rPr lang="en-US" dirty="0"/>
              <a:t>Repeated words within the predicted summary (possibly contributed to high matching words score)</a:t>
            </a:r>
          </a:p>
        </p:txBody>
      </p:sp>
      <p:pic>
        <p:nvPicPr>
          <p:cNvPr id="5" name="Graphic 4" descr="Arrow: Straight">
            <a:extLst>
              <a:ext uri="{FF2B5EF4-FFF2-40B4-BE49-F238E27FC236}">
                <a16:creationId xmlns:a16="http://schemas.microsoft.com/office/drawing/2014/main" id="{4A7CC6B1-CBE3-8042-B2E9-F6AC06977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9689" y="2462574"/>
            <a:ext cx="2486024" cy="1932852"/>
          </a:xfrm>
          <a:prstGeom prst="rect">
            <a:avLst/>
          </a:prstGeom>
        </p:spPr>
      </p:pic>
    </p:spTree>
    <p:extLst>
      <p:ext uri="{BB962C8B-B14F-4D97-AF65-F5344CB8AC3E}">
        <p14:creationId xmlns:p14="http://schemas.microsoft.com/office/powerpoint/2010/main" val="53248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D3A63-635D-AC46-A01A-A0A4D686E3AC}"/>
              </a:ext>
            </a:extLst>
          </p:cNvPr>
          <p:cNvSpPr>
            <a:spLocks noGrp="1"/>
          </p:cNvSpPr>
          <p:nvPr>
            <p:ph type="title"/>
          </p:nvPr>
        </p:nvSpPr>
        <p:spPr/>
        <p:txBody>
          <a:bodyPr/>
          <a:lstStyle/>
          <a:p>
            <a:r>
              <a:rPr lang="en-US" dirty="0"/>
              <a:t>Text summarization</a:t>
            </a:r>
          </a:p>
        </p:txBody>
      </p:sp>
      <p:sp>
        <p:nvSpPr>
          <p:cNvPr id="3" name="Content Placeholder 2">
            <a:extLst>
              <a:ext uri="{FF2B5EF4-FFF2-40B4-BE49-F238E27FC236}">
                <a16:creationId xmlns:a16="http://schemas.microsoft.com/office/drawing/2014/main" id="{D3A63ED4-9D43-2B4C-B00A-8270395C2E8D}"/>
              </a:ext>
            </a:extLst>
          </p:cNvPr>
          <p:cNvSpPr>
            <a:spLocks noGrp="1"/>
          </p:cNvSpPr>
          <p:nvPr>
            <p:ph idx="1"/>
          </p:nvPr>
        </p:nvSpPr>
        <p:spPr/>
        <p:txBody>
          <a:bodyPr>
            <a:normAutofit/>
          </a:bodyPr>
          <a:lstStyle/>
          <a:p>
            <a:pPr marL="0" indent="0">
              <a:buNone/>
            </a:pPr>
            <a:r>
              <a:rPr lang="en-US" dirty="0"/>
              <a:t>What is text summarization?</a:t>
            </a:r>
          </a:p>
          <a:p>
            <a:r>
              <a:rPr lang="en-US" dirty="0"/>
              <a:t>Natural Language Processing task where deep learning is making great advancements.</a:t>
            </a:r>
          </a:p>
          <a:p>
            <a:r>
              <a:rPr lang="en-US" dirty="0"/>
              <a:t>Shortening a longer piece of text into a concise, meaningful, and fluent summary.</a:t>
            </a:r>
          </a:p>
          <a:p>
            <a:r>
              <a:rPr lang="en-US" dirty="0"/>
              <a:t>Applications: News Articles,  Reviews,  Legal Contract Analysis,  Research (Financial, Science, etc.)</a:t>
            </a:r>
          </a:p>
          <a:p>
            <a:pPr marL="0" indent="0">
              <a:buNone/>
            </a:pPr>
            <a:endParaRPr lang="en-US" dirty="0"/>
          </a:p>
          <a:p>
            <a:pPr marL="0" indent="0">
              <a:buNone/>
            </a:pPr>
            <a:r>
              <a:rPr lang="en-US" dirty="0"/>
              <a:t>Text summarization techniques:</a:t>
            </a:r>
          </a:p>
          <a:p>
            <a:r>
              <a:rPr lang="en-US" b="1" dirty="0"/>
              <a:t>Extractive Summarization </a:t>
            </a:r>
            <a:r>
              <a:rPr lang="en-US" dirty="0"/>
              <a:t>selects key phrases and sentences from the source document and combines them to make up the new summary. </a:t>
            </a:r>
          </a:p>
          <a:p>
            <a:r>
              <a:rPr lang="en-US" b="1" dirty="0"/>
              <a:t>Abstractive Summarization </a:t>
            </a:r>
            <a:r>
              <a:rPr lang="en-US" dirty="0"/>
              <a:t>paraphrases and shortens the most important parts of the source document.</a:t>
            </a:r>
          </a:p>
        </p:txBody>
      </p:sp>
    </p:spTree>
    <p:extLst>
      <p:ext uri="{BB962C8B-B14F-4D97-AF65-F5344CB8AC3E}">
        <p14:creationId xmlns:p14="http://schemas.microsoft.com/office/powerpoint/2010/main" val="203233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081E-D670-6141-8755-74FCFD9D18E1}"/>
              </a:ext>
            </a:extLst>
          </p:cNvPr>
          <p:cNvSpPr>
            <a:spLocks noGrp="1"/>
          </p:cNvSpPr>
          <p:nvPr>
            <p:ph type="title"/>
          </p:nvPr>
        </p:nvSpPr>
        <p:spPr/>
        <p:txBody>
          <a:bodyPr/>
          <a:lstStyle/>
          <a:p>
            <a:r>
              <a:rPr lang="en-US" dirty="0"/>
              <a:t>Learnings &amp; Conclusions</a:t>
            </a:r>
          </a:p>
        </p:txBody>
      </p:sp>
      <p:sp>
        <p:nvSpPr>
          <p:cNvPr id="3" name="Content Placeholder 2">
            <a:extLst>
              <a:ext uri="{FF2B5EF4-FFF2-40B4-BE49-F238E27FC236}">
                <a16:creationId xmlns:a16="http://schemas.microsoft.com/office/drawing/2014/main" id="{E7960A1C-8E3A-7C42-98A0-FD1D09BAEB0B}"/>
              </a:ext>
            </a:extLst>
          </p:cNvPr>
          <p:cNvSpPr>
            <a:spLocks noGrp="1"/>
          </p:cNvSpPr>
          <p:nvPr>
            <p:ph idx="1"/>
          </p:nvPr>
        </p:nvSpPr>
        <p:spPr/>
        <p:txBody>
          <a:bodyPr>
            <a:normAutofit/>
          </a:bodyPr>
          <a:lstStyle/>
          <a:p>
            <a:r>
              <a:rPr lang="en-US" dirty="0"/>
              <a:t>Companies using Encoder Decoder Networks</a:t>
            </a:r>
          </a:p>
          <a:p>
            <a:pPr lvl="1"/>
            <a:r>
              <a:rPr lang="en-US" dirty="0"/>
              <a:t>The Facebook AI Research: Encoder Decoder Networks with Convolutional Neural Networks</a:t>
            </a:r>
          </a:p>
          <a:p>
            <a:pPr lvl="1"/>
            <a:r>
              <a:rPr lang="en-US" dirty="0"/>
              <a:t>The IBM Watson model:  Encoder-Decoder model with pointing and hierarchical attention</a:t>
            </a:r>
          </a:p>
          <a:p>
            <a:pPr lvl="1"/>
            <a:r>
              <a:rPr lang="en-US" dirty="0"/>
              <a:t>The Stanford / Google model:  Encoder-Decoder model with pointing and coverage</a:t>
            </a:r>
          </a:p>
          <a:p>
            <a:pPr marL="324000" lvl="1" indent="0">
              <a:buNone/>
            </a:pPr>
            <a:endParaRPr lang="en-US" dirty="0"/>
          </a:p>
          <a:p>
            <a:r>
              <a:rPr lang="en-US" dirty="0"/>
              <a:t>Requirements:</a:t>
            </a:r>
          </a:p>
          <a:p>
            <a:pPr lvl="1"/>
            <a:r>
              <a:rPr lang="en-US" dirty="0"/>
              <a:t>Higher computing power</a:t>
            </a:r>
          </a:p>
          <a:p>
            <a:pPr lvl="1"/>
            <a:r>
              <a:rPr lang="en-US" dirty="0"/>
              <a:t>Larger datasets</a:t>
            </a:r>
          </a:p>
          <a:p>
            <a:pPr lvl="1"/>
            <a:r>
              <a:rPr lang="en-US" dirty="0"/>
              <a:t>Try more frameworks: Keras, TensorFlow, PyTorch, etc.</a:t>
            </a:r>
          </a:p>
          <a:p>
            <a:endParaRPr lang="en-US" dirty="0"/>
          </a:p>
        </p:txBody>
      </p:sp>
    </p:spTree>
    <p:extLst>
      <p:ext uri="{BB962C8B-B14F-4D97-AF65-F5344CB8AC3E}">
        <p14:creationId xmlns:p14="http://schemas.microsoft.com/office/powerpoint/2010/main" val="2243418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21A9228-A4D7-4354-8431-BF1CBF361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E2983CE-5AFA-054A-9D49-4C4A232DE49C}"/>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questions</a:t>
            </a:r>
          </a:p>
        </p:txBody>
      </p:sp>
      <p:pic>
        <p:nvPicPr>
          <p:cNvPr id="5" name="Graphic 4" descr="Network">
            <a:extLst>
              <a:ext uri="{FF2B5EF4-FFF2-40B4-BE49-F238E27FC236}">
                <a16:creationId xmlns:a16="http://schemas.microsoft.com/office/drawing/2014/main" id="{0A81F64C-45A8-ED47-AC08-7EB2ADB66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166" y="2217610"/>
            <a:ext cx="2716911" cy="2716911"/>
          </a:xfrm>
          <a:prstGeom prst="rect">
            <a:avLst/>
          </a:prstGeom>
        </p:spPr>
      </p:pic>
      <p:sp>
        <p:nvSpPr>
          <p:cNvPr id="22" name="Rectangle 21">
            <a:extLst>
              <a:ext uri="{FF2B5EF4-FFF2-40B4-BE49-F238E27FC236}">
                <a16:creationId xmlns:a16="http://schemas.microsoft.com/office/drawing/2014/main" id="{9E0E6AA9-EC3C-4F63-B85D-B2112A839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4555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B2E2-1823-F54A-B749-998D6378965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AB38F63-D13E-474C-99E8-2D7C1D642E43}"/>
              </a:ext>
            </a:extLst>
          </p:cNvPr>
          <p:cNvSpPr>
            <a:spLocks noGrp="1"/>
          </p:cNvSpPr>
          <p:nvPr>
            <p:ph idx="1"/>
          </p:nvPr>
        </p:nvSpPr>
        <p:spPr>
          <a:xfrm>
            <a:off x="581192" y="1928814"/>
            <a:ext cx="11029615" cy="4500562"/>
          </a:xfrm>
        </p:spPr>
        <p:txBody>
          <a:bodyPr>
            <a:normAutofit fontScale="85000" lnSpcReduction="20000"/>
          </a:bodyPr>
          <a:lstStyle/>
          <a:p>
            <a:r>
              <a:rPr lang="en-US" dirty="0">
                <a:hlinkClick r:id="rId2"/>
              </a:rPr>
              <a:t>https://machinelearningmastery.com/encoder-decoder-long-short-term-memory-networks/</a:t>
            </a:r>
            <a:endParaRPr lang="en-US" dirty="0"/>
          </a:p>
          <a:p>
            <a:r>
              <a:rPr lang="en-US" dirty="0">
                <a:hlinkClick r:id="rId3"/>
              </a:rPr>
              <a:t>https://machinelearningmastery.com/encoder-decoder-deep-learning-models-text-summarization/</a:t>
            </a:r>
            <a:endParaRPr lang="en-US" dirty="0"/>
          </a:p>
          <a:p>
            <a:r>
              <a:rPr lang="en-US" dirty="0">
                <a:hlinkClick r:id="rId4"/>
              </a:rPr>
              <a:t>https://machinelearningmastery.com/encoder-decoder-models-text-summarization-keras/</a:t>
            </a:r>
            <a:endParaRPr lang="en-US" dirty="0"/>
          </a:p>
          <a:p>
            <a:r>
              <a:rPr lang="en-US" dirty="0">
                <a:hlinkClick r:id="rId5"/>
              </a:rPr>
              <a:t>https://machinelearningmastery.com/use-word-embedding-layers-deep-learning-keras/</a:t>
            </a:r>
            <a:endParaRPr lang="en-US" dirty="0"/>
          </a:p>
          <a:p>
            <a:r>
              <a:rPr lang="en-US" dirty="0">
                <a:hlinkClick r:id="rId6"/>
              </a:rPr>
              <a:t>https://machinelearningmastery.com/how-to-develop-a-word-level-neural-language-model-in-keras/</a:t>
            </a:r>
            <a:endParaRPr lang="en-US" dirty="0"/>
          </a:p>
          <a:p>
            <a:r>
              <a:rPr lang="en-US" dirty="0">
                <a:hlinkClick r:id="rId2"/>
              </a:rPr>
              <a:t>https://machinelearningmastery.com/encoder-decoder-long-short-term-memory-networks/</a:t>
            </a:r>
            <a:endParaRPr lang="en-US" dirty="0"/>
          </a:p>
          <a:p>
            <a:r>
              <a:rPr lang="en-US" dirty="0">
                <a:hlinkClick r:id="rId7"/>
              </a:rPr>
              <a:t>https://blog.keras.io/a-ten-minute-introduction-to-sequence-to-sequence-learning-in-keras.html</a:t>
            </a:r>
            <a:endParaRPr lang="en-US" dirty="0"/>
          </a:p>
          <a:p>
            <a:r>
              <a:rPr lang="en-US" dirty="0">
                <a:hlinkClick r:id="rId8"/>
              </a:rPr>
              <a:t>https://github.com/keras-team/keras/blob/master/examples/lstm_seq2seq.py</a:t>
            </a:r>
            <a:endParaRPr lang="en-US" dirty="0"/>
          </a:p>
          <a:p>
            <a:r>
              <a:rPr lang="en-US" dirty="0">
                <a:hlinkClick r:id="rId9"/>
              </a:rPr>
              <a:t>https://github.com/Currie32/Text-Summarization-with-Amazon-Reviews/blob/master/summarize_reviews.ipynb</a:t>
            </a:r>
            <a:endParaRPr lang="en-US" dirty="0"/>
          </a:p>
          <a:p>
            <a:r>
              <a:rPr lang="en-US" dirty="0">
                <a:hlinkClick r:id="rId10"/>
              </a:rPr>
              <a:t>https://medium.com/@dev.elect.iitd/neural-machine-translation-using-word-level-seq2seq-model-47538cba8cd7</a:t>
            </a:r>
            <a:endParaRPr lang="en-US" dirty="0"/>
          </a:p>
          <a:p>
            <a:r>
              <a:rPr lang="en-US" dirty="0">
                <a:hlinkClick r:id="rId11"/>
              </a:rPr>
              <a:t>https://github.com/devm2024/nmt_keras/blob/master/base.ipynb</a:t>
            </a:r>
            <a:endParaRPr lang="en-US" dirty="0"/>
          </a:p>
          <a:p>
            <a:r>
              <a:rPr lang="en-US" dirty="0">
                <a:hlinkClick r:id="rId12"/>
              </a:rPr>
              <a:t>https://www.kaggle.com/snap/amazon-fine-food-reviews</a:t>
            </a:r>
            <a:endParaRPr lang="en-US" dirty="0"/>
          </a:p>
          <a:p>
            <a:r>
              <a:rPr lang="en-US" dirty="0">
                <a:hlinkClick r:id="rId13"/>
              </a:rPr>
              <a:t>https://medium.com/mlreview/understanding-lstm-and-its-diagrams-37e2f46f1714</a:t>
            </a:r>
            <a:endParaRPr lang="en-US" dirty="0"/>
          </a:p>
          <a:p>
            <a:r>
              <a:rPr lang="en-US" dirty="0">
                <a:hlinkClick r:id="rId14"/>
              </a:rPr>
              <a:t>https://towardsdatascience.com/recurrent-neural-networks-and-lstm-4b601dd822a5</a:t>
            </a:r>
            <a:endParaRPr lang="en-US" dirty="0"/>
          </a:p>
        </p:txBody>
      </p:sp>
    </p:spTree>
    <p:extLst>
      <p:ext uri="{BB962C8B-B14F-4D97-AF65-F5344CB8AC3E}">
        <p14:creationId xmlns:p14="http://schemas.microsoft.com/office/powerpoint/2010/main" val="3771141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C7E7-78BF-F44F-B0BF-59A5D5607D78}"/>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CA0DBFCE-4F6A-B747-B319-8158A986ED42}"/>
              </a:ext>
            </a:extLst>
          </p:cNvPr>
          <p:cNvSpPr>
            <a:spLocks noGrp="1"/>
          </p:cNvSpPr>
          <p:nvPr>
            <p:ph idx="1"/>
          </p:nvPr>
        </p:nvSpPr>
        <p:spPr/>
        <p:txBody>
          <a:bodyPr/>
          <a:lstStyle/>
          <a:p>
            <a:r>
              <a:rPr lang="en-US" dirty="0"/>
              <a:t>Create summaries that concisely describes the product review and expresses similar sentiment</a:t>
            </a:r>
          </a:p>
          <a:p>
            <a:r>
              <a:rPr lang="en-US" dirty="0"/>
              <a:t>Extractive Summarization</a:t>
            </a:r>
          </a:p>
          <a:p>
            <a:r>
              <a:rPr lang="en-US" dirty="0"/>
              <a:t>Sequence to Sequence supervised learning</a:t>
            </a:r>
          </a:p>
          <a:p>
            <a:r>
              <a:rPr lang="en-US" dirty="0"/>
              <a:t>Encoder Decoder LSTM network architecture for sequence to sequence prediction</a:t>
            </a:r>
          </a:p>
          <a:p>
            <a:pPr lvl="1"/>
            <a:r>
              <a:rPr lang="en-US" dirty="0"/>
              <a:t>Natural Language Processing</a:t>
            </a:r>
          </a:p>
          <a:p>
            <a:pPr lvl="1"/>
            <a:r>
              <a:rPr lang="en-US" dirty="0"/>
              <a:t>Recurring Neural Networks</a:t>
            </a:r>
          </a:p>
          <a:p>
            <a:pPr lvl="1"/>
            <a:r>
              <a:rPr lang="en-US" dirty="0"/>
              <a:t>Python: Keras &amp; NLTK</a:t>
            </a:r>
          </a:p>
          <a:p>
            <a:endParaRPr lang="en-US" dirty="0"/>
          </a:p>
        </p:txBody>
      </p:sp>
    </p:spTree>
    <p:extLst>
      <p:ext uri="{BB962C8B-B14F-4D97-AF65-F5344CB8AC3E}">
        <p14:creationId xmlns:p14="http://schemas.microsoft.com/office/powerpoint/2010/main" val="401975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E6A5-B25A-824C-AD25-F495273CC301}"/>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05A8030D-B1FB-004A-A516-2B7078AEF75F}"/>
              </a:ext>
            </a:extLst>
          </p:cNvPr>
          <p:cNvSpPr>
            <a:spLocks noGrp="1"/>
          </p:cNvSpPr>
          <p:nvPr>
            <p:ph idx="1"/>
          </p:nvPr>
        </p:nvSpPr>
        <p:spPr/>
        <p:txBody>
          <a:bodyPr>
            <a:normAutofit fontScale="92500" lnSpcReduction="20000"/>
          </a:bodyPr>
          <a:lstStyle/>
          <a:p>
            <a:pPr marL="0" indent="0">
              <a:buNone/>
            </a:pPr>
            <a:r>
              <a:rPr lang="en-US" b="1" dirty="0"/>
              <a:t>Amazon Fine Foods Reviews</a:t>
            </a:r>
          </a:p>
          <a:p>
            <a:r>
              <a:rPr lang="en-US" dirty="0"/>
              <a:t>The dataset includes over 500,000 Amazon reviews for fine foods and other categories. </a:t>
            </a:r>
          </a:p>
          <a:p>
            <a:pPr marL="0" indent="0">
              <a:buNone/>
            </a:pPr>
            <a:endParaRPr lang="en-US" dirty="0"/>
          </a:p>
          <a:p>
            <a:r>
              <a:rPr lang="en-US" dirty="0"/>
              <a:t>About the dataset:</a:t>
            </a:r>
          </a:p>
          <a:p>
            <a:pPr lvl="1"/>
            <a:r>
              <a:rPr lang="en-US" dirty="0"/>
              <a:t>Reviews from Oct 1999 - Oct 2012</a:t>
            </a:r>
          </a:p>
          <a:p>
            <a:pPr lvl="1"/>
            <a:r>
              <a:rPr lang="en-US" dirty="0"/>
              <a:t>568,454 Reviews &amp; Summaries</a:t>
            </a:r>
          </a:p>
          <a:p>
            <a:pPr lvl="1"/>
            <a:r>
              <a:rPr lang="en-US" dirty="0"/>
              <a:t>256,059 users</a:t>
            </a:r>
          </a:p>
          <a:p>
            <a:pPr lvl="1"/>
            <a:r>
              <a:rPr lang="en-US" dirty="0"/>
              <a:t>74,258 products</a:t>
            </a:r>
          </a:p>
          <a:p>
            <a:pPr lvl="1"/>
            <a:r>
              <a:rPr lang="en-US" dirty="0"/>
              <a:t>260 users with &gt; 50 reviews</a:t>
            </a:r>
          </a:p>
          <a:p>
            <a:pPr lvl="1"/>
            <a:r>
              <a:rPr lang="en-US" dirty="0"/>
              <a:t>Quality Ratings</a:t>
            </a:r>
          </a:p>
          <a:p>
            <a:pPr lvl="1"/>
            <a:r>
              <a:rPr lang="en-US" dirty="0"/>
              <a:t>Helpfulness Score</a:t>
            </a:r>
          </a:p>
          <a:p>
            <a:endParaRPr lang="en-US" dirty="0"/>
          </a:p>
        </p:txBody>
      </p:sp>
      <p:pic>
        <p:nvPicPr>
          <p:cNvPr id="4" name="Picture 3">
            <a:extLst>
              <a:ext uri="{FF2B5EF4-FFF2-40B4-BE49-F238E27FC236}">
                <a16:creationId xmlns:a16="http://schemas.microsoft.com/office/drawing/2014/main" id="{98EE83FE-6B53-E443-BE78-95F86B958DDE}"/>
              </a:ext>
            </a:extLst>
          </p:cNvPr>
          <p:cNvPicPr>
            <a:picLocks noChangeAspect="1"/>
          </p:cNvPicPr>
          <p:nvPr/>
        </p:nvPicPr>
        <p:blipFill>
          <a:blip r:embed="rId2"/>
          <a:stretch>
            <a:fillRect/>
          </a:stretch>
        </p:blipFill>
        <p:spPr>
          <a:xfrm>
            <a:off x="4399013" y="2822903"/>
            <a:ext cx="7211794" cy="3529012"/>
          </a:xfrm>
          <a:prstGeom prst="rect">
            <a:avLst/>
          </a:prstGeom>
        </p:spPr>
      </p:pic>
    </p:spTree>
    <p:extLst>
      <p:ext uri="{BB962C8B-B14F-4D97-AF65-F5344CB8AC3E}">
        <p14:creationId xmlns:p14="http://schemas.microsoft.com/office/powerpoint/2010/main" val="363555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BDAE9A-EA04-9D4B-81CE-CA767414F728}"/>
              </a:ext>
            </a:extLst>
          </p:cNvPr>
          <p:cNvSpPr>
            <a:spLocks noGrp="1"/>
          </p:cNvSpPr>
          <p:nvPr>
            <p:ph type="title"/>
          </p:nvPr>
        </p:nvSpPr>
        <p:spPr>
          <a:xfrm>
            <a:off x="803189" y="1209184"/>
            <a:ext cx="3089189" cy="4734416"/>
          </a:xfrm>
        </p:spPr>
        <p:txBody>
          <a:bodyPr anchor="ctr">
            <a:normAutofit/>
          </a:bodyPr>
          <a:lstStyle/>
          <a:p>
            <a:r>
              <a:rPr lang="en-US" dirty="0"/>
              <a:t>Pre-processing - cleaning</a:t>
            </a:r>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8D4030-2705-3446-B9CC-6B6B856F381C}"/>
              </a:ext>
            </a:extLst>
          </p:cNvPr>
          <p:cNvSpPr>
            <a:spLocks noGrp="1"/>
          </p:cNvSpPr>
          <p:nvPr>
            <p:ph idx="1"/>
          </p:nvPr>
        </p:nvSpPr>
        <p:spPr>
          <a:xfrm>
            <a:off x="4561870" y="723900"/>
            <a:ext cx="7183597" cy="3152362"/>
          </a:xfrm>
        </p:spPr>
        <p:txBody>
          <a:bodyPr>
            <a:normAutofit/>
          </a:bodyPr>
          <a:lstStyle/>
          <a:p>
            <a:pPr marL="0" indent="0">
              <a:buClr>
                <a:srgbClr val="5387C2"/>
              </a:buClr>
              <a:buNone/>
            </a:pPr>
            <a:r>
              <a:rPr lang="en-US" dirty="0"/>
              <a:t>Prep and clean the Reviews and Summaries:</a:t>
            </a:r>
            <a:endParaRPr lang="en-US"/>
          </a:p>
          <a:p>
            <a:pPr>
              <a:buClr>
                <a:srgbClr val="5387C2"/>
              </a:buClr>
            </a:pPr>
            <a:r>
              <a:rPr lang="en-US" dirty="0"/>
              <a:t>Replace contractions</a:t>
            </a:r>
            <a:endParaRPr lang="en-US"/>
          </a:p>
          <a:p>
            <a:pPr lvl="1">
              <a:buClr>
                <a:srgbClr val="5387C2"/>
              </a:buClr>
            </a:pPr>
            <a:r>
              <a:rPr lang="en-US" dirty="0"/>
              <a:t>"there’s” </a:t>
            </a:r>
            <a:r>
              <a:rPr lang="en-US" dirty="0">
                <a:sym typeface="Wingdings" pitchFamily="2" charset="2"/>
              </a:rPr>
              <a:t> </a:t>
            </a:r>
            <a:r>
              <a:rPr lang="en-US" dirty="0"/>
              <a:t>"there is”</a:t>
            </a:r>
            <a:endParaRPr lang="en-US"/>
          </a:p>
          <a:p>
            <a:pPr lvl="1">
              <a:buClr>
                <a:srgbClr val="5387C2"/>
              </a:buClr>
            </a:pPr>
            <a:r>
              <a:rPr lang="en-US" dirty="0"/>
              <a:t>"can’t” </a:t>
            </a:r>
            <a:r>
              <a:rPr lang="en-US" dirty="0">
                <a:sym typeface="Wingdings" pitchFamily="2" charset="2"/>
              </a:rPr>
              <a:t> </a:t>
            </a:r>
            <a:r>
              <a:rPr lang="en-US" dirty="0"/>
              <a:t>"cannot"</a:t>
            </a:r>
            <a:endParaRPr lang="en-US"/>
          </a:p>
          <a:p>
            <a:pPr>
              <a:buClr>
                <a:srgbClr val="5387C2"/>
              </a:buClr>
            </a:pPr>
            <a:r>
              <a:rPr lang="en-US" dirty="0"/>
              <a:t>Remove special characters</a:t>
            </a:r>
            <a:endParaRPr lang="en-US"/>
          </a:p>
          <a:p>
            <a:pPr lvl="1">
              <a:buClr>
                <a:srgbClr val="5387C2"/>
              </a:buClr>
            </a:pPr>
            <a:r>
              <a:rPr lang="en-US" dirty="0"/>
              <a:t>/ \ | &lt; &gt; $ % ! @ # ‘ “ ~ ? : ; ( ) * &amp; ^</a:t>
            </a:r>
            <a:endParaRPr lang="en-US"/>
          </a:p>
          <a:p>
            <a:pPr>
              <a:buClr>
                <a:srgbClr val="5387C2"/>
              </a:buClr>
            </a:pPr>
            <a:r>
              <a:rPr lang="en-US" dirty="0"/>
              <a:t>Lower case</a:t>
            </a:r>
            <a:endParaRPr lang="en-US"/>
          </a:p>
        </p:txBody>
      </p:sp>
      <p:pic>
        <p:nvPicPr>
          <p:cNvPr id="5" name="Picture 4">
            <a:extLst>
              <a:ext uri="{FF2B5EF4-FFF2-40B4-BE49-F238E27FC236}">
                <a16:creationId xmlns:a16="http://schemas.microsoft.com/office/drawing/2014/main" id="{FB9B0F33-B388-2C4F-8EE9-27B59544E9D7}"/>
              </a:ext>
            </a:extLst>
          </p:cNvPr>
          <p:cNvPicPr>
            <a:picLocks noChangeAspect="1"/>
          </p:cNvPicPr>
          <p:nvPr/>
        </p:nvPicPr>
        <p:blipFill>
          <a:blip r:embed="rId2"/>
          <a:stretch>
            <a:fillRect/>
          </a:stretch>
        </p:blipFill>
        <p:spPr>
          <a:xfrm>
            <a:off x="4561870" y="4149588"/>
            <a:ext cx="7183597" cy="1759981"/>
          </a:xfrm>
          <a:prstGeom prst="rect">
            <a:avLst/>
          </a:prstGeom>
        </p:spPr>
      </p:pic>
      <p:sp>
        <p:nvSpPr>
          <p:cNvPr id="18" name="Rectangle 17">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87C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862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BDAE9A-EA04-9D4B-81CE-CA767414F728}"/>
              </a:ext>
            </a:extLst>
          </p:cNvPr>
          <p:cNvSpPr>
            <a:spLocks noGrp="1"/>
          </p:cNvSpPr>
          <p:nvPr>
            <p:ph type="title"/>
          </p:nvPr>
        </p:nvSpPr>
        <p:spPr>
          <a:xfrm>
            <a:off x="803189" y="1209184"/>
            <a:ext cx="3089189" cy="4734416"/>
          </a:xfrm>
        </p:spPr>
        <p:txBody>
          <a:bodyPr anchor="ctr">
            <a:normAutofit/>
          </a:bodyPr>
          <a:lstStyle/>
          <a:p>
            <a:r>
              <a:rPr lang="en-US" dirty="0"/>
              <a:t>Pre-processing - formatting</a:t>
            </a:r>
          </a:p>
        </p:txBody>
      </p:sp>
      <p:sp>
        <p:nvSpPr>
          <p:cNvPr id="13" name="Rectangle 1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8D4030-2705-3446-B9CC-6B6B856F381C}"/>
              </a:ext>
            </a:extLst>
          </p:cNvPr>
          <p:cNvSpPr>
            <a:spLocks noGrp="1"/>
          </p:cNvSpPr>
          <p:nvPr>
            <p:ph idx="1"/>
          </p:nvPr>
        </p:nvSpPr>
        <p:spPr>
          <a:xfrm>
            <a:off x="4561870" y="723900"/>
            <a:ext cx="7183597" cy="3152362"/>
          </a:xfrm>
        </p:spPr>
        <p:txBody>
          <a:bodyPr>
            <a:normAutofit/>
          </a:bodyPr>
          <a:lstStyle/>
          <a:p>
            <a:pPr marL="0" indent="0">
              <a:buClr>
                <a:srgbClr val="5282B9"/>
              </a:buClr>
              <a:buNone/>
            </a:pPr>
            <a:r>
              <a:rPr lang="en-US" dirty="0"/>
              <a:t>Prepare Reviews and Summaries for model input:</a:t>
            </a:r>
            <a:endParaRPr lang="en-US"/>
          </a:p>
          <a:p>
            <a:pPr>
              <a:buClr>
                <a:srgbClr val="5282B9"/>
              </a:buClr>
            </a:pPr>
            <a:r>
              <a:rPr lang="en-US" dirty="0"/>
              <a:t>Pad Reviews to fixed length of 60</a:t>
            </a:r>
            <a:endParaRPr lang="en-US"/>
          </a:p>
          <a:p>
            <a:pPr>
              <a:buClr>
                <a:srgbClr val="5282B9"/>
              </a:buClr>
            </a:pPr>
            <a:r>
              <a:rPr lang="en-US" dirty="0"/>
              <a:t>Pad Summaries to fixed length of 7</a:t>
            </a:r>
            <a:endParaRPr lang="en-US"/>
          </a:p>
          <a:p>
            <a:pPr>
              <a:buClr>
                <a:srgbClr val="5282B9"/>
              </a:buClr>
            </a:pPr>
            <a:r>
              <a:rPr lang="en-US" dirty="0"/>
              <a:t>Add tokens for:</a:t>
            </a:r>
            <a:endParaRPr lang="en-US"/>
          </a:p>
          <a:p>
            <a:pPr lvl="1">
              <a:buClr>
                <a:srgbClr val="5282B9"/>
              </a:buClr>
            </a:pPr>
            <a:r>
              <a:rPr lang="en-US" dirty="0"/>
              <a:t>Start of sentence</a:t>
            </a:r>
            <a:endParaRPr lang="en-US"/>
          </a:p>
          <a:p>
            <a:pPr lvl="1">
              <a:buClr>
                <a:srgbClr val="5282B9"/>
              </a:buClr>
            </a:pPr>
            <a:r>
              <a:rPr lang="en-US" dirty="0"/>
              <a:t>End of sentence</a:t>
            </a:r>
            <a:endParaRPr lang="en-US"/>
          </a:p>
          <a:p>
            <a:pPr lvl="1">
              <a:buClr>
                <a:srgbClr val="5282B9"/>
              </a:buClr>
            </a:pPr>
            <a:r>
              <a:rPr lang="en-US" dirty="0"/>
              <a:t>Pad indicator</a:t>
            </a:r>
            <a:endParaRPr lang="en-US"/>
          </a:p>
        </p:txBody>
      </p:sp>
      <p:pic>
        <p:nvPicPr>
          <p:cNvPr id="4" name="Picture 3">
            <a:extLst>
              <a:ext uri="{FF2B5EF4-FFF2-40B4-BE49-F238E27FC236}">
                <a16:creationId xmlns:a16="http://schemas.microsoft.com/office/drawing/2014/main" id="{B91F3A42-AC36-1C48-B68F-532ECFA312AA}"/>
              </a:ext>
            </a:extLst>
          </p:cNvPr>
          <p:cNvPicPr>
            <a:picLocks noChangeAspect="1"/>
          </p:cNvPicPr>
          <p:nvPr/>
        </p:nvPicPr>
        <p:blipFill>
          <a:blip r:embed="rId2"/>
          <a:stretch>
            <a:fillRect/>
          </a:stretch>
        </p:blipFill>
        <p:spPr>
          <a:xfrm>
            <a:off x="4561870" y="4149588"/>
            <a:ext cx="7183597" cy="2137120"/>
          </a:xfrm>
          <a:prstGeom prst="rect">
            <a:avLst/>
          </a:prstGeom>
        </p:spPr>
      </p:pic>
      <p:sp>
        <p:nvSpPr>
          <p:cNvPr id="17" name="Rectangle 1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282B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484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D9A56B6-E3A9-7048-A278-D4F7E0AA06A5}"/>
              </a:ext>
            </a:extLst>
          </p:cNvPr>
          <p:cNvSpPr>
            <a:spLocks noGrp="1"/>
          </p:cNvSpPr>
          <p:nvPr>
            <p:ph type="title"/>
          </p:nvPr>
        </p:nvSpPr>
        <p:spPr>
          <a:xfrm>
            <a:off x="803189" y="1209184"/>
            <a:ext cx="3089189" cy="4734416"/>
          </a:xfrm>
        </p:spPr>
        <p:txBody>
          <a:bodyPr anchor="ctr">
            <a:normAutofit/>
          </a:bodyPr>
          <a:lstStyle/>
          <a:p>
            <a:r>
              <a:rPr lang="en-US" dirty="0"/>
              <a:t>Pre-processing - tokenizing</a:t>
            </a:r>
          </a:p>
        </p:txBody>
      </p:sp>
      <p:sp>
        <p:nvSpPr>
          <p:cNvPr id="13" name="Rectangle 1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95831EB-8798-224A-B792-01785DFA21D9}"/>
              </a:ext>
            </a:extLst>
          </p:cNvPr>
          <p:cNvSpPr>
            <a:spLocks noGrp="1"/>
          </p:cNvSpPr>
          <p:nvPr>
            <p:ph idx="1"/>
          </p:nvPr>
        </p:nvSpPr>
        <p:spPr>
          <a:xfrm>
            <a:off x="4561870" y="791135"/>
            <a:ext cx="7183597" cy="3152362"/>
          </a:xfrm>
        </p:spPr>
        <p:txBody>
          <a:bodyPr>
            <a:normAutofit lnSpcReduction="10000"/>
          </a:bodyPr>
          <a:lstStyle/>
          <a:p>
            <a:pPr>
              <a:buClr>
                <a:srgbClr val="794BCA"/>
              </a:buClr>
            </a:pPr>
            <a:r>
              <a:rPr lang="en-US" sz="1700" dirty="0"/>
              <a:t>Reviews &amp; Summaries are required to be in tokenized format for model input</a:t>
            </a:r>
          </a:p>
          <a:p>
            <a:pPr>
              <a:buClr>
                <a:srgbClr val="794BCA"/>
              </a:buClr>
            </a:pPr>
            <a:r>
              <a:rPr lang="en-US" sz="1700" dirty="0"/>
              <a:t>What is tokenization?</a:t>
            </a:r>
          </a:p>
          <a:p>
            <a:pPr lvl="1">
              <a:buClr>
                <a:srgbClr val="794BCA"/>
              </a:buClr>
            </a:pPr>
            <a:r>
              <a:rPr lang="en-US" sz="1700" dirty="0"/>
              <a:t>Mapping of words to integer indexes</a:t>
            </a:r>
          </a:p>
          <a:p>
            <a:pPr lvl="1">
              <a:buClr>
                <a:srgbClr val="794BCA"/>
              </a:buClr>
            </a:pPr>
            <a:r>
              <a:rPr lang="en-US" sz="1700" dirty="0"/>
              <a:t>Each unique word will always be represented as its indexed representation throughout all the texts</a:t>
            </a:r>
          </a:p>
          <a:p>
            <a:pPr>
              <a:buClr>
                <a:srgbClr val="794BCA"/>
              </a:buClr>
            </a:pPr>
            <a:r>
              <a:rPr lang="en-US" sz="1700" dirty="0"/>
              <a:t>Selected subset of 50,000 in order to reduce unique words and thus tokens:</a:t>
            </a:r>
          </a:p>
          <a:p>
            <a:pPr lvl="1">
              <a:buClr>
                <a:srgbClr val="794BCA"/>
              </a:buClr>
            </a:pPr>
            <a:r>
              <a:rPr lang="en-US" sz="1700" dirty="0"/>
              <a:t>Max Word Length for Reviews: 60</a:t>
            </a:r>
          </a:p>
          <a:p>
            <a:pPr lvl="1">
              <a:buClr>
                <a:srgbClr val="794BCA"/>
              </a:buClr>
            </a:pPr>
            <a:r>
              <a:rPr lang="en-US" sz="1700" dirty="0"/>
              <a:t>Max Word Length for Summaries: 7</a:t>
            </a:r>
          </a:p>
        </p:txBody>
      </p:sp>
      <p:pic>
        <p:nvPicPr>
          <p:cNvPr id="4" name="Picture 3">
            <a:extLst>
              <a:ext uri="{FF2B5EF4-FFF2-40B4-BE49-F238E27FC236}">
                <a16:creationId xmlns:a16="http://schemas.microsoft.com/office/drawing/2014/main" id="{F93E9A79-9329-1348-9AFE-81FCCBB8BB64}"/>
              </a:ext>
            </a:extLst>
          </p:cNvPr>
          <p:cNvPicPr>
            <a:picLocks noChangeAspect="1"/>
          </p:cNvPicPr>
          <p:nvPr/>
        </p:nvPicPr>
        <p:blipFill>
          <a:blip r:embed="rId3"/>
          <a:stretch>
            <a:fillRect/>
          </a:stretch>
        </p:blipFill>
        <p:spPr>
          <a:xfrm>
            <a:off x="4561870" y="4149588"/>
            <a:ext cx="7183597" cy="1742022"/>
          </a:xfrm>
          <a:prstGeom prst="rect">
            <a:avLst/>
          </a:prstGeom>
        </p:spPr>
      </p:pic>
      <p:sp>
        <p:nvSpPr>
          <p:cNvPr id="17" name="Rectangle 1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794BCA"/>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6064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0CC06C5-F5EF-A245-9C01-876E50732BAE}"/>
              </a:ext>
            </a:extLst>
          </p:cNvPr>
          <p:cNvSpPr>
            <a:spLocks noGrp="1"/>
          </p:cNvSpPr>
          <p:nvPr>
            <p:ph type="title"/>
          </p:nvPr>
        </p:nvSpPr>
        <p:spPr>
          <a:xfrm>
            <a:off x="803189" y="1209184"/>
            <a:ext cx="3089189" cy="4734416"/>
          </a:xfrm>
        </p:spPr>
        <p:txBody>
          <a:bodyPr anchor="ctr">
            <a:normAutofit/>
          </a:bodyPr>
          <a:lstStyle/>
          <a:p>
            <a:r>
              <a:rPr lang="en-US" dirty="0"/>
              <a:t>Pre-processing – one hot encoding</a:t>
            </a:r>
          </a:p>
        </p:txBody>
      </p:sp>
      <p:sp>
        <p:nvSpPr>
          <p:cNvPr id="39" name="Rectangle 38">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D683F73-1F5C-3E46-80F3-2A3E98F07F12}"/>
              </a:ext>
            </a:extLst>
          </p:cNvPr>
          <p:cNvSpPr>
            <a:spLocks noGrp="1"/>
          </p:cNvSpPr>
          <p:nvPr>
            <p:ph idx="1"/>
          </p:nvPr>
        </p:nvSpPr>
        <p:spPr>
          <a:xfrm>
            <a:off x="4561870" y="723900"/>
            <a:ext cx="7183597" cy="3152362"/>
          </a:xfrm>
        </p:spPr>
        <p:txBody>
          <a:bodyPr>
            <a:normAutofit/>
          </a:bodyPr>
          <a:lstStyle/>
          <a:p>
            <a:pPr>
              <a:buClr>
                <a:srgbClr val="FB9200"/>
              </a:buClr>
            </a:pPr>
            <a:r>
              <a:rPr lang="en-US" dirty="0"/>
              <a:t>What is one hot encoding?</a:t>
            </a:r>
          </a:p>
          <a:p>
            <a:pPr lvl="1">
              <a:buClr>
                <a:srgbClr val="FB9200"/>
              </a:buClr>
            </a:pPr>
            <a:r>
              <a:rPr lang="en-US" dirty="0"/>
              <a:t>A representation of categorical variables as binary vectors.</a:t>
            </a:r>
          </a:p>
          <a:p>
            <a:pPr>
              <a:buClr>
                <a:srgbClr val="FB9200"/>
              </a:buClr>
            </a:pPr>
            <a:r>
              <a:rPr lang="en-US" dirty="0"/>
              <a:t>To predict the next word given previous words, we will also need a one hot encoded version of the summary text in matrix format.</a:t>
            </a:r>
          </a:p>
        </p:txBody>
      </p:sp>
      <p:pic>
        <p:nvPicPr>
          <p:cNvPr id="4" name="Picture 3">
            <a:extLst>
              <a:ext uri="{FF2B5EF4-FFF2-40B4-BE49-F238E27FC236}">
                <a16:creationId xmlns:a16="http://schemas.microsoft.com/office/drawing/2014/main" id="{0AE75A99-B11B-5241-8D53-17E9EC8CA8C1}"/>
              </a:ext>
            </a:extLst>
          </p:cNvPr>
          <p:cNvPicPr>
            <a:picLocks noChangeAspect="1"/>
          </p:cNvPicPr>
          <p:nvPr/>
        </p:nvPicPr>
        <p:blipFill>
          <a:blip r:embed="rId3"/>
          <a:stretch>
            <a:fillRect/>
          </a:stretch>
        </p:blipFill>
        <p:spPr>
          <a:xfrm>
            <a:off x="4561870" y="3706666"/>
            <a:ext cx="4710718" cy="2518737"/>
          </a:xfrm>
          <a:prstGeom prst="rect">
            <a:avLst/>
          </a:prstGeom>
        </p:spPr>
      </p:pic>
      <p:sp>
        <p:nvSpPr>
          <p:cNvPr id="43" name="Rectangle 4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B9200"/>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319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A6C9-AA72-384B-AF61-3491851CBC0D}"/>
              </a:ext>
            </a:extLst>
          </p:cNvPr>
          <p:cNvSpPr>
            <a:spLocks noGrp="1"/>
          </p:cNvSpPr>
          <p:nvPr>
            <p:ph type="title"/>
          </p:nvPr>
        </p:nvSpPr>
        <p:spPr/>
        <p:txBody>
          <a:bodyPr/>
          <a:lstStyle/>
          <a:p>
            <a:r>
              <a:rPr lang="en-US" dirty="0"/>
              <a:t>Encoder decoder lstm architecture</a:t>
            </a:r>
          </a:p>
        </p:txBody>
      </p:sp>
      <p:sp>
        <p:nvSpPr>
          <p:cNvPr id="3" name="Content Placeholder 2">
            <a:extLst>
              <a:ext uri="{FF2B5EF4-FFF2-40B4-BE49-F238E27FC236}">
                <a16:creationId xmlns:a16="http://schemas.microsoft.com/office/drawing/2014/main" id="{B758E8BA-2366-1A4A-9B6F-AA9E8CC1F50D}"/>
              </a:ext>
            </a:extLst>
          </p:cNvPr>
          <p:cNvSpPr>
            <a:spLocks noGrp="1"/>
          </p:cNvSpPr>
          <p:nvPr>
            <p:ph idx="1"/>
          </p:nvPr>
        </p:nvSpPr>
        <p:spPr/>
        <p:txBody>
          <a:bodyPr>
            <a:normAutofit lnSpcReduction="10000"/>
          </a:bodyPr>
          <a:lstStyle/>
          <a:p>
            <a:r>
              <a:rPr lang="en-US" dirty="0"/>
              <a:t>Sequence to Sequence Learning</a:t>
            </a:r>
          </a:p>
          <a:p>
            <a:pPr lvl="1"/>
            <a:r>
              <a:rPr lang="en-US" dirty="0"/>
              <a:t>Trains a model to convert sequences from one domain to sequences in another domain</a:t>
            </a:r>
          </a:p>
          <a:p>
            <a:pPr lvl="1"/>
            <a:r>
              <a:rPr lang="en-US" dirty="0"/>
              <a:t>Model will take a paragraph sequence as input and will output a short sentence sequence prediction</a:t>
            </a:r>
          </a:p>
          <a:p>
            <a:pPr marL="324000" lvl="1" indent="0">
              <a:buNone/>
            </a:pPr>
            <a:endParaRPr lang="en-US" dirty="0"/>
          </a:p>
          <a:p>
            <a:r>
              <a:rPr lang="en-US" dirty="0"/>
              <a:t>Encoder Decoder Architecture is widely used as an approach to seq2seq learning</a:t>
            </a:r>
          </a:p>
          <a:p>
            <a:pPr lvl="1"/>
            <a:r>
              <a:rPr lang="en-US" dirty="0"/>
              <a:t>Encoder model reads the source document and encodes it to a fixed-length internal representation</a:t>
            </a:r>
          </a:p>
          <a:p>
            <a:pPr lvl="1"/>
            <a:r>
              <a:rPr lang="en-US" dirty="0"/>
              <a:t>Decoder model outputs the predicted sequence using the encoded representation from the source document</a:t>
            </a:r>
          </a:p>
          <a:p>
            <a:pPr marL="324000" lvl="1" indent="0">
              <a:buNone/>
            </a:pPr>
            <a:endParaRPr lang="en-US" dirty="0"/>
          </a:p>
          <a:p>
            <a:r>
              <a:rPr lang="en-US" dirty="0"/>
              <a:t>Long Short Term Memory layers are used for the Encoder and Decoder</a:t>
            </a:r>
          </a:p>
          <a:p>
            <a:pPr lvl="1"/>
            <a:r>
              <a:rPr lang="en-US" dirty="0"/>
              <a:t>LSTM enables an RNN to extend its memory and remembers input over a long period of time</a:t>
            </a:r>
          </a:p>
        </p:txBody>
      </p:sp>
    </p:spTree>
    <p:extLst>
      <p:ext uri="{BB962C8B-B14F-4D97-AF65-F5344CB8AC3E}">
        <p14:creationId xmlns:p14="http://schemas.microsoft.com/office/powerpoint/2010/main" val="311323749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1496</Words>
  <Application>Microsoft Macintosh PowerPoint</Application>
  <PresentationFormat>Widescreen</PresentationFormat>
  <Paragraphs>194</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Gill Sans MT</vt:lpstr>
      <vt:lpstr>Wingdings 2</vt:lpstr>
      <vt:lpstr>Dividend</vt:lpstr>
      <vt:lpstr>Text summarization using encoder decoder networks</vt:lpstr>
      <vt:lpstr>Text summarization</vt:lpstr>
      <vt:lpstr>objective</vt:lpstr>
      <vt:lpstr>dataset</vt:lpstr>
      <vt:lpstr>Pre-processing - cleaning</vt:lpstr>
      <vt:lpstr>Pre-processing - formatting</vt:lpstr>
      <vt:lpstr>Pre-processing - tokenizing</vt:lpstr>
      <vt:lpstr>Pre-processing – one hot encoding</vt:lpstr>
      <vt:lpstr>Encoder decoder lstm architecture</vt:lpstr>
      <vt:lpstr>Encoder decoder lstm architecture</vt:lpstr>
      <vt:lpstr>Encoder decoder lstm architecture</vt:lpstr>
      <vt:lpstr>Encoder decoder lstm architecture</vt:lpstr>
      <vt:lpstr>training</vt:lpstr>
      <vt:lpstr>Model outputs</vt:lpstr>
      <vt:lpstr>Evaluate predictions – matching words</vt:lpstr>
      <vt:lpstr>Evaluate predictions – matching sentiments</vt:lpstr>
      <vt:lpstr>Evaluate predictions – matching sentiments</vt:lpstr>
      <vt:lpstr>Comparing results</vt:lpstr>
      <vt:lpstr>Learnings &amp; Conclusions</vt:lpstr>
      <vt:lpstr>Learnings &amp; 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 using encoder decoder networks</dc:title>
  <dc:creator>Rodas, Sherry</dc:creator>
  <cp:lastModifiedBy>Rodas, Sherry</cp:lastModifiedBy>
  <cp:revision>7</cp:revision>
  <dcterms:created xsi:type="dcterms:W3CDTF">2019-04-26T03:38:22Z</dcterms:created>
  <dcterms:modified xsi:type="dcterms:W3CDTF">2019-04-30T19:29:43Z</dcterms:modified>
</cp:coreProperties>
</file>